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4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8" r:id="rId13"/>
    <p:sldId id="295" r:id="rId14"/>
    <p:sldId id="297" r:id="rId15"/>
    <p:sldId id="265" r:id="rId16"/>
    <p:sldId id="266" r:id="rId17"/>
    <p:sldId id="296" r:id="rId18"/>
    <p:sldId id="269" r:id="rId19"/>
    <p:sldId id="270" r:id="rId20"/>
    <p:sldId id="271" r:id="rId21"/>
    <p:sldId id="272" r:id="rId22"/>
    <p:sldId id="273" r:id="rId23"/>
    <p:sldId id="274" r:id="rId24"/>
    <p:sldId id="298" r:id="rId25"/>
    <p:sldId id="275" r:id="rId26"/>
    <p:sldId id="276" r:id="rId27"/>
    <p:sldId id="278" r:id="rId28"/>
    <p:sldId id="279" r:id="rId29"/>
    <p:sldId id="280" r:id="rId30"/>
    <p:sldId id="281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9" r:id="rId39"/>
    <p:sldId id="290" r:id="rId40"/>
    <p:sldId id="291" r:id="rId41"/>
    <p:sldId id="292" r:id="rId42"/>
    <p:sldId id="293" r:id="rId43"/>
    <p:sldId id="294" r:id="rId44"/>
  </p:sldIdLst>
  <p:sldSz cx="6858000" cy="5143500"/>
  <p:notesSz cx="6858000" cy="9144000"/>
  <p:embeddedFontLst>
    <p:embeddedFont>
      <p:font typeface="Questrial" panose="02020500000000000000" charset="0"/>
      <p:regular r:id="rId46"/>
    </p:embeddedFont>
    <p:embeddedFont>
      <p:font typeface="Candara" panose="020E0502030303020204" pitchFamily="34" charset="0"/>
      <p:regular r:id="rId47"/>
      <p:bold r:id="rId48"/>
      <p:italic r:id="rId49"/>
      <p:boldItalic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5" roundtripDataSignature="AMtx7mgDkYNy9McwVJeofhoiAmvrKOg6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1692" y="102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customschemas.google.com/relationships/presentationmetadata" Target="meta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4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4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4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4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4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4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4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4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4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12" name="Google Shape;1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22" name="Google Shape;2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34" name="Google Shape;23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8815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784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04" name="Google Shape;20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13" name="Google Shape;2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13" name="Google Shape;2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6448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55" name="Google Shape;25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66" name="Google Shape;26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85" name="Google Shape;28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20" name="Google Shape;1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92" name="Google Shape;29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03" name="Google Shape;30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15" name="Google Shape;3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15" name="Google Shape;3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19392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29" name="Google Shape;32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425" name="Google Shape;42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438" name="Google Shape;43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39340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505" name="Google Shape;50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512" name="Google Shape;51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521" name="Google Shape;52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530" name="Google Shape;53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65" name="Google Shape;1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81" name="Google Shape;1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bg>
      <p:bgPr>
        <a:solidFill>
          <a:schemeClr val="dk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1"/>
          <p:cNvSpPr/>
          <p:nvPr/>
        </p:nvSpPr>
        <p:spPr>
          <a:xfrm>
            <a:off x="0" y="4477941"/>
            <a:ext cx="6858000" cy="6655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9" name="Google Shape;19;p41"/>
          <p:cNvSpPr/>
          <p:nvPr/>
        </p:nvSpPr>
        <p:spPr>
          <a:xfrm>
            <a:off x="-7144" y="4539854"/>
            <a:ext cx="1687116" cy="5345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0" name="Google Shape;20;p41"/>
          <p:cNvSpPr/>
          <p:nvPr/>
        </p:nvSpPr>
        <p:spPr>
          <a:xfrm>
            <a:off x="1769269" y="4532710"/>
            <a:ext cx="5088731" cy="5357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" name="Google Shape;21;p41"/>
          <p:cNvSpPr txBox="1">
            <a:spLocks noGrp="1"/>
          </p:cNvSpPr>
          <p:nvPr>
            <p:ph type="ctrTitle"/>
          </p:nvPr>
        </p:nvSpPr>
        <p:spPr>
          <a:xfrm>
            <a:off x="1232863" y="1491630"/>
            <a:ext cx="4392274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" name="Google Shape;22;p41"/>
          <p:cNvSpPr txBox="1">
            <a:spLocks noGrp="1"/>
          </p:cNvSpPr>
          <p:nvPr>
            <p:ph type="subTitle" idx="1"/>
          </p:nvPr>
        </p:nvSpPr>
        <p:spPr>
          <a:xfrm>
            <a:off x="2560320" y="4537528"/>
            <a:ext cx="424053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170"/>
              <a:buFont typeface="Noto Sans Symbols"/>
              <a:buNone/>
              <a:defRPr sz="1950" b="0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None/>
              <a:defRPr sz="19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94"/>
              <a:buFont typeface="Noto Sans Symbols"/>
              <a:buNone/>
              <a:defRPr sz="1725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1125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975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None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None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None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3" name="Google Shape;23;p41"/>
          <p:cNvSpPr txBox="1">
            <a:spLocks noGrp="1"/>
          </p:cNvSpPr>
          <p:nvPr>
            <p:ph type="dt" idx="10"/>
          </p:nvPr>
        </p:nvSpPr>
        <p:spPr>
          <a:xfrm>
            <a:off x="57150" y="4551760"/>
            <a:ext cx="154305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sz="1500" b="0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" name="Google Shape;24;p41"/>
          <p:cNvSpPr txBox="1">
            <a:spLocks noGrp="1"/>
          </p:cNvSpPr>
          <p:nvPr>
            <p:ph type="ftr" idx="11"/>
          </p:nvPr>
        </p:nvSpPr>
        <p:spPr>
          <a:xfrm>
            <a:off x="1237298" y="195486"/>
            <a:ext cx="44005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105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5" name="Google Shape;25;p41"/>
          <p:cNvSpPr txBox="1"/>
          <p:nvPr/>
        </p:nvSpPr>
        <p:spPr>
          <a:xfrm>
            <a:off x="0" y="3580771"/>
            <a:ext cx="68580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王照明老師</a:t>
            </a:r>
            <a:endParaRPr/>
          </a:p>
        </p:txBody>
      </p:sp>
      <p:sp>
        <p:nvSpPr>
          <p:cNvPr id="26" name="Google Shape;26;p41"/>
          <p:cNvSpPr txBox="1"/>
          <p:nvPr/>
        </p:nvSpPr>
        <p:spPr>
          <a:xfrm>
            <a:off x="1764020" y="4605473"/>
            <a:ext cx="7963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助教：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含標題的圖片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1"/>
          <p:cNvSpPr/>
          <p:nvPr/>
        </p:nvSpPr>
        <p:spPr>
          <a:xfrm>
            <a:off x="-7144" y="3429000"/>
            <a:ext cx="6858000" cy="665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7" name="Google Shape;87;p51"/>
          <p:cNvSpPr/>
          <p:nvPr/>
        </p:nvSpPr>
        <p:spPr>
          <a:xfrm>
            <a:off x="-7143" y="3498056"/>
            <a:ext cx="1097756" cy="5345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8" name="Google Shape;88;p51"/>
          <p:cNvSpPr/>
          <p:nvPr/>
        </p:nvSpPr>
        <p:spPr>
          <a:xfrm>
            <a:off x="1158478" y="3490913"/>
            <a:ext cx="5699522" cy="5345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9" name="Google Shape;89;p51"/>
          <p:cNvSpPr/>
          <p:nvPr/>
        </p:nvSpPr>
        <p:spPr>
          <a:xfrm>
            <a:off x="1085850" y="0"/>
            <a:ext cx="75010" cy="51506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0" name="Google Shape;90;p51"/>
          <p:cNvSpPr txBox="1">
            <a:spLocks noGrp="1"/>
          </p:cNvSpPr>
          <p:nvPr>
            <p:ph type="body" idx="1"/>
          </p:nvPr>
        </p:nvSpPr>
        <p:spPr>
          <a:xfrm>
            <a:off x="1200150" y="4114800"/>
            <a:ext cx="5486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765"/>
              <a:buFont typeface="Noto Sans Symbols"/>
              <a:buNone/>
              <a:defRPr sz="127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563"/>
              <a:buFont typeface="Noto Sans Symbols"/>
              <a:buNone/>
              <a:defRPr sz="7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506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439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1" name="Google Shape;91;p51"/>
          <p:cNvSpPr txBox="1">
            <a:spLocks noGrp="1"/>
          </p:cNvSpPr>
          <p:nvPr>
            <p:ph type="title"/>
          </p:nvPr>
        </p:nvSpPr>
        <p:spPr>
          <a:xfrm>
            <a:off x="1200150" y="3486150"/>
            <a:ext cx="5486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Questrial"/>
              <a:buNone/>
              <a:defRPr sz="2100" b="0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2" name="Google Shape;92;p51"/>
          <p:cNvSpPr>
            <a:spLocks noGrp="1"/>
          </p:cNvSpPr>
          <p:nvPr>
            <p:ph type="pic" idx="2"/>
          </p:nvPr>
        </p:nvSpPr>
        <p:spPr>
          <a:xfrm>
            <a:off x="1170432" y="0"/>
            <a:ext cx="5687568" cy="3426714"/>
          </a:xfrm>
          <a:prstGeom prst="rect">
            <a:avLst/>
          </a:prstGeom>
          <a:solidFill>
            <a:srgbClr val="DCE5EE"/>
          </a:solidFill>
          <a:ln>
            <a:noFill/>
          </a:ln>
        </p:spPr>
      </p:sp>
      <p:sp>
        <p:nvSpPr>
          <p:cNvPr id="93" name="Google Shape;93;p51"/>
          <p:cNvSpPr txBox="1">
            <a:spLocks noGrp="1"/>
          </p:cNvSpPr>
          <p:nvPr>
            <p:ph type="dt" idx="10"/>
          </p:nvPr>
        </p:nvSpPr>
        <p:spPr>
          <a:xfrm>
            <a:off x="4686300" y="4686300"/>
            <a:ext cx="2000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4" name="Google Shape;94;p51"/>
          <p:cNvSpPr txBox="1">
            <a:spLocks noGrp="1"/>
          </p:cNvSpPr>
          <p:nvPr>
            <p:ph type="sldNum" idx="12"/>
          </p:nvPr>
        </p:nvSpPr>
        <p:spPr>
          <a:xfrm>
            <a:off x="0" y="3500438"/>
            <a:ext cx="1085850" cy="49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525"/>
              <a:buFont typeface="Candara"/>
              <a:buNone/>
              <a:defRPr sz="21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525"/>
              <a:buFont typeface="Candara"/>
              <a:buNone/>
              <a:defRPr sz="21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525"/>
              <a:buFont typeface="Candara"/>
              <a:buNone/>
              <a:defRPr sz="21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525"/>
              <a:buFont typeface="Candara"/>
              <a:buNone/>
              <a:defRPr sz="21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525"/>
              <a:buFont typeface="Candara"/>
              <a:buNone/>
              <a:defRPr sz="21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525"/>
              <a:buFont typeface="Candara"/>
              <a:buNone/>
              <a:defRPr sz="21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525"/>
              <a:buFont typeface="Candara"/>
              <a:buNone/>
              <a:defRPr sz="21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525"/>
              <a:buFont typeface="Candara"/>
              <a:buNone/>
              <a:defRPr sz="21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525"/>
              <a:buFont typeface="Candara"/>
              <a:buNone/>
              <a:defRPr sz="21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51"/>
          <p:cNvSpPr txBox="1">
            <a:spLocks noGrp="1"/>
          </p:cNvSpPr>
          <p:nvPr>
            <p:ph type="ftr" idx="11"/>
          </p:nvPr>
        </p:nvSpPr>
        <p:spPr>
          <a:xfrm>
            <a:off x="1200150" y="4686300"/>
            <a:ext cx="3429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2"/>
          <p:cNvSpPr txBox="1">
            <a:spLocks noGrp="1"/>
          </p:cNvSpPr>
          <p:nvPr>
            <p:ph type="title"/>
          </p:nvPr>
        </p:nvSpPr>
        <p:spPr>
          <a:xfrm>
            <a:off x="457200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8" name="Google Shape;98;p52"/>
          <p:cNvSpPr txBox="1">
            <a:spLocks noGrp="1"/>
          </p:cNvSpPr>
          <p:nvPr>
            <p:ph type="body" idx="1"/>
          </p:nvPr>
        </p:nvSpPr>
        <p:spPr>
          <a:xfrm rot="5400000">
            <a:off x="1819870" y="-160138"/>
            <a:ext cx="3394472" cy="611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467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Char char="◻"/>
              <a:defRPr sz="217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5277" algn="l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⬜"/>
              <a:defRPr sz="19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075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94"/>
              <a:buFont typeface="Noto Sans Symbols"/>
              <a:buChar char="■"/>
              <a:defRPr sz="172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0003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9051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97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9" name="Google Shape;99;p52"/>
          <p:cNvSpPr txBox="1">
            <a:spLocks noGrp="1"/>
          </p:cNvSpPr>
          <p:nvPr>
            <p:ph type="ftr" idx="11"/>
          </p:nvPr>
        </p:nvSpPr>
        <p:spPr>
          <a:xfrm>
            <a:off x="1481732" y="4914900"/>
            <a:ext cx="406598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0" name="Google Shape;100;p52"/>
          <p:cNvSpPr txBox="1">
            <a:spLocks noGrp="1"/>
          </p:cNvSpPr>
          <p:nvPr>
            <p:ph type="sldNum" idx="12"/>
          </p:nvPr>
        </p:nvSpPr>
        <p:spPr>
          <a:xfrm>
            <a:off x="3314700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直排標題及文字" type="vertTitleAndTx">
  <p:cSld name="VERTICAL_TITLE_AND_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3"/>
          <p:cNvSpPr/>
          <p:nvPr/>
        </p:nvSpPr>
        <p:spPr>
          <a:xfrm>
            <a:off x="4572001" y="0"/>
            <a:ext cx="240506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3" name="Google Shape;103;p53"/>
          <p:cNvSpPr/>
          <p:nvPr/>
        </p:nvSpPr>
        <p:spPr>
          <a:xfrm>
            <a:off x="4606529" y="457200"/>
            <a:ext cx="171450" cy="468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4" name="Google Shape;104;p53"/>
          <p:cNvSpPr/>
          <p:nvPr/>
        </p:nvSpPr>
        <p:spPr>
          <a:xfrm>
            <a:off x="4606529" y="0"/>
            <a:ext cx="171450" cy="4000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5" name="Google Shape;105;p53"/>
          <p:cNvSpPr txBox="1">
            <a:spLocks noGrp="1"/>
          </p:cNvSpPr>
          <p:nvPr>
            <p:ph type="title"/>
          </p:nvPr>
        </p:nvSpPr>
        <p:spPr>
          <a:xfrm rot="5400000">
            <a:off x="3617714" y="1754387"/>
            <a:ext cx="4137422" cy="154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6" name="Google Shape;106;p53"/>
          <p:cNvSpPr txBox="1">
            <a:spLocks noGrp="1"/>
          </p:cNvSpPr>
          <p:nvPr>
            <p:ph type="body" idx="1"/>
          </p:nvPr>
        </p:nvSpPr>
        <p:spPr>
          <a:xfrm rot="5400000">
            <a:off x="360163" y="439936"/>
            <a:ext cx="4137423" cy="417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467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Char char="◻"/>
              <a:defRPr sz="217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5277" algn="l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⬜"/>
              <a:defRPr sz="19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075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94"/>
              <a:buFont typeface="Noto Sans Symbols"/>
              <a:buChar char="■"/>
              <a:defRPr sz="172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0003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9051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97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7" name="Google Shape;107;p53"/>
          <p:cNvSpPr txBox="1">
            <a:spLocks noGrp="1"/>
          </p:cNvSpPr>
          <p:nvPr>
            <p:ph type="dt" idx="10"/>
          </p:nvPr>
        </p:nvSpPr>
        <p:spPr>
          <a:xfrm>
            <a:off x="4914900" y="4686300"/>
            <a:ext cx="16573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8" name="Google Shape;108;p53"/>
          <p:cNvSpPr txBox="1">
            <a:spLocks noGrp="1"/>
          </p:cNvSpPr>
          <p:nvPr>
            <p:ph type="ftr" idx="11"/>
          </p:nvPr>
        </p:nvSpPr>
        <p:spPr>
          <a:xfrm>
            <a:off x="342900" y="4686300"/>
            <a:ext cx="418028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9" name="Google Shape;109;p53"/>
          <p:cNvSpPr txBox="1">
            <a:spLocks noGrp="1"/>
          </p:cNvSpPr>
          <p:nvPr>
            <p:ph type="sldNum" idx="12"/>
          </p:nvPr>
        </p:nvSpPr>
        <p:spPr>
          <a:xfrm rot="5400000">
            <a:off x="4492229" y="108347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區段標題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3"/>
          <p:cNvSpPr/>
          <p:nvPr/>
        </p:nvSpPr>
        <p:spPr>
          <a:xfrm>
            <a:off x="0" y="1143000"/>
            <a:ext cx="6858000" cy="8572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7" name="Google Shape;37;p43"/>
          <p:cNvSpPr/>
          <p:nvPr/>
        </p:nvSpPr>
        <p:spPr>
          <a:xfrm>
            <a:off x="0" y="1200150"/>
            <a:ext cx="971550" cy="7429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8" name="Google Shape;38;p43"/>
          <p:cNvSpPr/>
          <p:nvPr/>
        </p:nvSpPr>
        <p:spPr>
          <a:xfrm>
            <a:off x="1028700" y="1200150"/>
            <a:ext cx="5829300" cy="742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9" name="Google Shape;39;p43"/>
          <p:cNvSpPr txBox="1">
            <a:spLocks noGrp="1"/>
          </p:cNvSpPr>
          <p:nvPr>
            <p:ph type="body" idx="1"/>
          </p:nvPr>
        </p:nvSpPr>
        <p:spPr>
          <a:xfrm>
            <a:off x="1028700" y="2057400"/>
            <a:ext cx="5342335" cy="1254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None/>
              <a:defRPr sz="21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945"/>
              <a:buFont typeface="Noto Sans Symbols"/>
              <a:buNone/>
              <a:defRPr sz="135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788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682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0" name="Google Shape;40;p43"/>
          <p:cNvSpPr txBox="1">
            <a:spLocks noGrp="1"/>
          </p:cNvSpPr>
          <p:nvPr>
            <p:ph type="title"/>
          </p:nvPr>
        </p:nvSpPr>
        <p:spPr>
          <a:xfrm>
            <a:off x="1028700" y="1200150"/>
            <a:ext cx="571500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estrial"/>
              <a:buNone/>
              <a:defRPr sz="3300" b="0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1" name="Google Shape;41;p43"/>
          <p:cNvSpPr txBox="1">
            <a:spLocks noGrp="1"/>
          </p:cNvSpPr>
          <p:nvPr>
            <p:ph type="sldNum" idx="12"/>
          </p:nvPr>
        </p:nvSpPr>
        <p:spPr>
          <a:xfrm>
            <a:off x="0" y="1314451"/>
            <a:ext cx="971550" cy="52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450"/>
              <a:buFont typeface="Candara"/>
              <a:buNone/>
              <a:defRPr sz="18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450"/>
              <a:buFont typeface="Candara"/>
              <a:buNone/>
              <a:defRPr sz="18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450"/>
              <a:buFont typeface="Candara"/>
              <a:buNone/>
              <a:defRPr sz="18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450"/>
              <a:buFont typeface="Candara"/>
              <a:buNone/>
              <a:defRPr sz="18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450"/>
              <a:buFont typeface="Candara"/>
              <a:buNone/>
              <a:defRPr sz="18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450"/>
              <a:buFont typeface="Candara"/>
              <a:buNone/>
              <a:defRPr sz="18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450"/>
              <a:buFont typeface="Candara"/>
              <a:buNone/>
              <a:defRPr sz="18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450"/>
              <a:buFont typeface="Candara"/>
              <a:buNone/>
              <a:defRPr sz="18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450"/>
              <a:buFont typeface="Candara"/>
              <a:buNone/>
              <a:defRPr sz="18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43"/>
          <p:cNvSpPr txBox="1">
            <a:spLocks noGrp="1"/>
          </p:cNvSpPr>
          <p:nvPr>
            <p:ph type="ftr" idx="11"/>
          </p:nvPr>
        </p:nvSpPr>
        <p:spPr>
          <a:xfrm>
            <a:off x="1481732" y="4914900"/>
            <a:ext cx="406598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標題及物件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4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5" name="Google Shape;45;p44"/>
          <p:cNvSpPr txBox="1">
            <a:spLocks noGrp="1"/>
          </p:cNvSpPr>
          <p:nvPr>
            <p:ph type="body" idx="1"/>
          </p:nvPr>
        </p:nvSpPr>
        <p:spPr>
          <a:xfrm>
            <a:off x="459486" y="1200150"/>
            <a:ext cx="6115050" cy="33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467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Char char="◻"/>
              <a:defRPr sz="217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5277" algn="l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⬜"/>
              <a:defRPr sz="19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075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94"/>
              <a:buFont typeface="Noto Sans Symbols"/>
              <a:buChar char="■"/>
              <a:defRPr sz="172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0003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9051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97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6" name="Google Shape;46;p44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7" name="Google Shape;47;p44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bg>
      <p:bgPr>
        <a:solidFill>
          <a:schemeClr val="dk2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5"/>
          <p:cNvSpPr/>
          <p:nvPr/>
        </p:nvSpPr>
        <p:spPr>
          <a:xfrm>
            <a:off x="0" y="4477941"/>
            <a:ext cx="6858000" cy="6655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0" name="Google Shape;50;p45"/>
          <p:cNvSpPr/>
          <p:nvPr/>
        </p:nvSpPr>
        <p:spPr>
          <a:xfrm>
            <a:off x="-7144" y="4539854"/>
            <a:ext cx="1687116" cy="5345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1" name="Google Shape;51;p45"/>
          <p:cNvSpPr/>
          <p:nvPr/>
        </p:nvSpPr>
        <p:spPr>
          <a:xfrm>
            <a:off x="1769269" y="4532710"/>
            <a:ext cx="5088731" cy="5357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2" name="Google Shape;52;p45"/>
          <p:cNvSpPr txBox="1">
            <a:spLocks noGrp="1"/>
          </p:cNvSpPr>
          <p:nvPr>
            <p:ph type="ctrTitle"/>
          </p:nvPr>
        </p:nvSpPr>
        <p:spPr>
          <a:xfrm>
            <a:off x="1232863" y="1491630"/>
            <a:ext cx="4392274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3" name="Google Shape;53;p45"/>
          <p:cNvSpPr txBox="1">
            <a:spLocks noGrp="1"/>
          </p:cNvSpPr>
          <p:nvPr>
            <p:ph type="subTitle" idx="1"/>
          </p:nvPr>
        </p:nvSpPr>
        <p:spPr>
          <a:xfrm>
            <a:off x="2560320" y="4537528"/>
            <a:ext cx="424053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170"/>
              <a:buFont typeface="Noto Sans Symbols"/>
              <a:buNone/>
              <a:defRPr sz="1950" b="0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None/>
              <a:defRPr sz="19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94"/>
              <a:buFont typeface="Noto Sans Symbols"/>
              <a:buNone/>
              <a:defRPr sz="1725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1125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975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None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None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None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4" name="Google Shape;54;p45"/>
          <p:cNvSpPr txBox="1">
            <a:spLocks noGrp="1"/>
          </p:cNvSpPr>
          <p:nvPr>
            <p:ph type="dt" idx="10"/>
          </p:nvPr>
        </p:nvSpPr>
        <p:spPr>
          <a:xfrm>
            <a:off x="57150" y="4551760"/>
            <a:ext cx="154305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sz="1500" b="0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5" name="Google Shape;55;p45"/>
          <p:cNvSpPr txBox="1">
            <a:spLocks noGrp="1"/>
          </p:cNvSpPr>
          <p:nvPr>
            <p:ph type="ftr" idx="11"/>
          </p:nvPr>
        </p:nvSpPr>
        <p:spPr>
          <a:xfrm>
            <a:off x="1237298" y="195486"/>
            <a:ext cx="44005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105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6" name="Google Shape;56;p45"/>
          <p:cNvSpPr txBox="1"/>
          <p:nvPr/>
        </p:nvSpPr>
        <p:spPr>
          <a:xfrm>
            <a:off x="0" y="3580771"/>
            <a:ext cx="68580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王照明老師</a:t>
            </a:r>
            <a:endParaRPr/>
          </a:p>
        </p:txBody>
      </p:sp>
      <p:sp>
        <p:nvSpPr>
          <p:cNvPr id="57" name="Google Shape;57;p45"/>
          <p:cNvSpPr txBox="1"/>
          <p:nvPr/>
        </p:nvSpPr>
        <p:spPr>
          <a:xfrm>
            <a:off x="1764020" y="4605473"/>
            <a:ext cx="7963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助教：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6"/>
          <p:cNvSpPr txBox="1">
            <a:spLocks noGrp="1"/>
          </p:cNvSpPr>
          <p:nvPr>
            <p:ph type="title"/>
          </p:nvPr>
        </p:nvSpPr>
        <p:spPr>
          <a:xfrm>
            <a:off x="457200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0" name="Google Shape;60;p46"/>
          <p:cNvSpPr txBox="1">
            <a:spLocks noGrp="1"/>
          </p:cNvSpPr>
          <p:nvPr>
            <p:ph type="body" idx="1"/>
          </p:nvPr>
        </p:nvSpPr>
        <p:spPr>
          <a:xfrm>
            <a:off x="457200" y="1192175"/>
            <a:ext cx="291465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467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Char char="◻"/>
              <a:defRPr sz="217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5277" algn="l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⬜"/>
              <a:defRPr sz="19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075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94"/>
              <a:buFont typeface="Noto Sans Symbols"/>
              <a:buChar char="■"/>
              <a:defRPr sz="172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0003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9051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97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1" name="Google Shape;61;p46"/>
          <p:cNvSpPr txBox="1">
            <a:spLocks noGrp="1"/>
          </p:cNvSpPr>
          <p:nvPr>
            <p:ph type="body" idx="2"/>
          </p:nvPr>
        </p:nvSpPr>
        <p:spPr>
          <a:xfrm>
            <a:off x="3633676" y="1192175"/>
            <a:ext cx="291465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467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Char char="◻"/>
              <a:defRPr sz="217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5277" algn="l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⬜"/>
              <a:defRPr sz="19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075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94"/>
              <a:buFont typeface="Noto Sans Symbols"/>
              <a:buChar char="■"/>
              <a:defRPr sz="172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0003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9051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97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2" name="Google Shape;62;p46"/>
          <p:cNvSpPr txBox="1">
            <a:spLocks noGrp="1"/>
          </p:cNvSpPr>
          <p:nvPr>
            <p:ph type="ftr" idx="11"/>
          </p:nvPr>
        </p:nvSpPr>
        <p:spPr>
          <a:xfrm>
            <a:off x="1481732" y="4914900"/>
            <a:ext cx="406598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3" name="Google Shape;63;p46"/>
          <p:cNvSpPr txBox="1">
            <a:spLocks noGrp="1"/>
          </p:cNvSpPr>
          <p:nvPr>
            <p:ph type="sldNum" idx="12"/>
          </p:nvPr>
        </p:nvSpPr>
        <p:spPr>
          <a:xfrm>
            <a:off x="3314700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7"/>
          <p:cNvSpPr txBox="1">
            <a:spLocks noGrp="1"/>
          </p:cNvSpPr>
          <p:nvPr>
            <p:ph type="title"/>
          </p:nvPr>
        </p:nvSpPr>
        <p:spPr>
          <a:xfrm>
            <a:off x="400050" y="204787"/>
            <a:ext cx="6115050" cy="652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6" name="Google Shape;66;p47"/>
          <p:cNvSpPr txBox="1">
            <a:spLocks noGrp="1"/>
          </p:cNvSpPr>
          <p:nvPr>
            <p:ph type="body" idx="1"/>
          </p:nvPr>
        </p:nvSpPr>
        <p:spPr>
          <a:xfrm>
            <a:off x="457200" y="1828800"/>
            <a:ext cx="2914650" cy="268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467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Char char="◻"/>
              <a:defRPr sz="217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5277" algn="l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⬜"/>
              <a:defRPr sz="19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075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94"/>
              <a:buFont typeface="Noto Sans Symbols"/>
              <a:buChar char="■"/>
              <a:defRPr sz="172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0003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9051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97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7" name="Google Shape;67;p47"/>
          <p:cNvSpPr txBox="1">
            <a:spLocks noGrp="1"/>
          </p:cNvSpPr>
          <p:nvPr>
            <p:ph type="body" idx="2"/>
          </p:nvPr>
        </p:nvSpPr>
        <p:spPr>
          <a:xfrm>
            <a:off x="3600450" y="1828800"/>
            <a:ext cx="2914650" cy="268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467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Char char="◻"/>
              <a:defRPr sz="217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5277" algn="l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⬜"/>
              <a:defRPr sz="19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075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94"/>
              <a:buFont typeface="Noto Sans Symbols"/>
              <a:buChar char="■"/>
              <a:defRPr sz="172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0003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9051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97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8" name="Google Shape;68;p47"/>
          <p:cNvSpPr txBox="1">
            <a:spLocks noGrp="1"/>
          </p:cNvSpPr>
          <p:nvPr>
            <p:ph type="body" idx="3"/>
          </p:nvPr>
        </p:nvSpPr>
        <p:spPr>
          <a:xfrm>
            <a:off x="457200" y="1314450"/>
            <a:ext cx="2914650" cy="480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None/>
              <a:defRPr sz="1500" b="1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5277" algn="l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⬜"/>
              <a:defRPr sz="19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075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94"/>
              <a:buFont typeface="Noto Sans Symbols"/>
              <a:buChar char="■"/>
              <a:defRPr sz="172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0003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9051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97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9" name="Google Shape;69;p47"/>
          <p:cNvSpPr txBox="1">
            <a:spLocks noGrp="1"/>
          </p:cNvSpPr>
          <p:nvPr>
            <p:ph type="body" idx="4"/>
          </p:nvPr>
        </p:nvSpPr>
        <p:spPr>
          <a:xfrm>
            <a:off x="3600450" y="1314450"/>
            <a:ext cx="2914650" cy="480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None/>
              <a:defRPr sz="1500" b="1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5277" algn="l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⬜"/>
              <a:defRPr sz="19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075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94"/>
              <a:buFont typeface="Noto Sans Symbols"/>
              <a:buChar char="■"/>
              <a:defRPr sz="172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0003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9051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97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0" name="Google Shape;70;p47"/>
          <p:cNvSpPr txBox="1">
            <a:spLocks noGrp="1"/>
          </p:cNvSpPr>
          <p:nvPr>
            <p:ph type="ftr" idx="11"/>
          </p:nvPr>
        </p:nvSpPr>
        <p:spPr>
          <a:xfrm>
            <a:off x="1481732" y="4914900"/>
            <a:ext cx="406598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1" name="Google Shape;71;p47"/>
          <p:cNvSpPr txBox="1">
            <a:spLocks noGrp="1"/>
          </p:cNvSpPr>
          <p:nvPr>
            <p:ph type="sldNum" idx="12"/>
          </p:nvPr>
        </p:nvSpPr>
        <p:spPr>
          <a:xfrm>
            <a:off x="3314700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8"/>
          <p:cNvSpPr txBox="1">
            <a:spLocks noGrp="1"/>
          </p:cNvSpPr>
          <p:nvPr>
            <p:ph type="title"/>
          </p:nvPr>
        </p:nvSpPr>
        <p:spPr>
          <a:xfrm>
            <a:off x="457200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4" name="Google Shape;74;p48"/>
          <p:cNvSpPr txBox="1">
            <a:spLocks noGrp="1"/>
          </p:cNvSpPr>
          <p:nvPr>
            <p:ph type="ftr" idx="11"/>
          </p:nvPr>
        </p:nvSpPr>
        <p:spPr>
          <a:xfrm>
            <a:off x="1481732" y="4914900"/>
            <a:ext cx="406598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5" name="Google Shape;75;p48"/>
          <p:cNvSpPr txBox="1">
            <a:spLocks noGrp="1"/>
          </p:cNvSpPr>
          <p:nvPr>
            <p:ph type="sldNum" idx="12"/>
          </p:nvPr>
        </p:nvSpPr>
        <p:spPr>
          <a:xfrm>
            <a:off x="3314700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空白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9"/>
          <p:cNvSpPr txBox="1">
            <a:spLocks noGrp="1"/>
          </p:cNvSpPr>
          <p:nvPr>
            <p:ph type="ftr" idx="11"/>
          </p:nvPr>
        </p:nvSpPr>
        <p:spPr>
          <a:xfrm>
            <a:off x="1481732" y="4914900"/>
            <a:ext cx="406598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8" name="Google Shape;78;p49"/>
          <p:cNvSpPr txBox="1">
            <a:spLocks noGrp="1"/>
          </p:cNvSpPr>
          <p:nvPr>
            <p:ph type="sldNum" idx="12"/>
          </p:nvPr>
        </p:nvSpPr>
        <p:spPr>
          <a:xfrm>
            <a:off x="0" y="4686300"/>
            <a:ext cx="4000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Candara"/>
              <a:buNone/>
              <a:defRPr sz="1050" b="1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Candara"/>
              <a:buNone/>
              <a:defRPr sz="1050" b="1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Candara"/>
              <a:buNone/>
              <a:defRPr sz="1050" b="1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Candara"/>
              <a:buNone/>
              <a:defRPr sz="1050" b="1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Candara"/>
              <a:buNone/>
              <a:defRPr sz="1050" b="1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Candara"/>
              <a:buNone/>
              <a:defRPr sz="1050" b="1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Candara"/>
              <a:buNone/>
              <a:defRPr sz="1050" b="1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Candara"/>
              <a:buNone/>
              <a:defRPr sz="1050" b="1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Candara"/>
              <a:buNone/>
              <a:defRPr sz="1050" b="1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0"/>
          <p:cNvSpPr txBox="1">
            <a:spLocks noGrp="1"/>
          </p:cNvSpPr>
          <p:nvPr>
            <p:ph type="title"/>
          </p:nvPr>
        </p:nvSpPr>
        <p:spPr>
          <a:xfrm>
            <a:off x="457200" y="204787"/>
            <a:ext cx="6057900" cy="652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1" name="Google Shape;81;p50"/>
          <p:cNvSpPr txBox="1">
            <a:spLocks noGrp="1"/>
          </p:cNvSpPr>
          <p:nvPr>
            <p:ph type="body" idx="1"/>
          </p:nvPr>
        </p:nvSpPr>
        <p:spPr>
          <a:xfrm>
            <a:off x="457200" y="1314450"/>
            <a:ext cx="1200150" cy="3257550"/>
          </a:xfrm>
          <a:prstGeom prst="rect">
            <a:avLst/>
          </a:prstGeom>
          <a:solidFill>
            <a:schemeClr val="accent2"/>
          </a:solidFill>
          <a:ln w="50800" cap="sq" cmpd="dbl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810"/>
              <a:buFont typeface="Noto Sans Symbols"/>
              <a:buNone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563"/>
              <a:buFont typeface="Noto Sans Symbols"/>
              <a:buNone/>
              <a:defRPr sz="7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506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439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2" name="Google Shape;82;p50"/>
          <p:cNvSpPr txBox="1">
            <a:spLocks noGrp="1"/>
          </p:cNvSpPr>
          <p:nvPr>
            <p:ph type="body" idx="2"/>
          </p:nvPr>
        </p:nvSpPr>
        <p:spPr>
          <a:xfrm>
            <a:off x="1771650" y="1314450"/>
            <a:ext cx="4800600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467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Char char="◻"/>
              <a:defRPr sz="217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5277" algn="l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⬜"/>
              <a:defRPr sz="19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075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94"/>
              <a:buFont typeface="Noto Sans Symbols"/>
              <a:buChar char="■"/>
              <a:defRPr sz="172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0003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9051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97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3" name="Google Shape;83;p50"/>
          <p:cNvSpPr txBox="1">
            <a:spLocks noGrp="1"/>
          </p:cNvSpPr>
          <p:nvPr>
            <p:ph type="ftr" idx="11"/>
          </p:nvPr>
        </p:nvSpPr>
        <p:spPr>
          <a:xfrm>
            <a:off x="1481732" y="4914900"/>
            <a:ext cx="406598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4" name="Google Shape;84;p50"/>
          <p:cNvSpPr txBox="1">
            <a:spLocks noGrp="1"/>
          </p:cNvSpPr>
          <p:nvPr>
            <p:ph type="sldNum" idx="12"/>
          </p:nvPr>
        </p:nvSpPr>
        <p:spPr>
          <a:xfrm>
            <a:off x="3314700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 txBox="1">
            <a:spLocks noGrp="1"/>
          </p:cNvSpPr>
          <p:nvPr>
            <p:ph type="title"/>
          </p:nvPr>
        </p:nvSpPr>
        <p:spPr>
          <a:xfrm>
            <a:off x="457200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" name="Google Shape;11;p40"/>
          <p:cNvSpPr txBox="1">
            <a:spLocks noGrp="1"/>
          </p:cNvSpPr>
          <p:nvPr>
            <p:ph type="body" idx="1"/>
          </p:nvPr>
        </p:nvSpPr>
        <p:spPr>
          <a:xfrm>
            <a:off x="459581" y="1200151"/>
            <a:ext cx="611505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46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Char char="◻"/>
              <a:defRPr sz="2175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5277" algn="l" rtl="0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⬜"/>
              <a:defRPr sz="19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0753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94"/>
              <a:buFont typeface="Noto Sans Symbols"/>
              <a:buChar char="■"/>
              <a:defRPr sz="1725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0003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9051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975"/>
              <a:buFont typeface="Noto Sans Symbols"/>
              <a:buChar char="■"/>
              <a:defRPr sz="15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" name="Google Shape;12;p40"/>
          <p:cNvSpPr txBox="1">
            <a:spLocks noGrp="1"/>
          </p:cNvSpPr>
          <p:nvPr>
            <p:ph type="ftr" idx="11"/>
          </p:nvPr>
        </p:nvSpPr>
        <p:spPr>
          <a:xfrm>
            <a:off x="1481732" y="4914900"/>
            <a:ext cx="406598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105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" name="Google Shape;13;p40"/>
          <p:cNvSpPr/>
          <p:nvPr/>
        </p:nvSpPr>
        <p:spPr>
          <a:xfrm>
            <a:off x="0" y="926306"/>
            <a:ext cx="6858000" cy="2393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" name="Google Shape;14;p40"/>
          <p:cNvSpPr/>
          <p:nvPr/>
        </p:nvSpPr>
        <p:spPr>
          <a:xfrm>
            <a:off x="0" y="959644"/>
            <a:ext cx="400050" cy="171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5" name="Google Shape;15;p40"/>
          <p:cNvSpPr/>
          <p:nvPr/>
        </p:nvSpPr>
        <p:spPr>
          <a:xfrm>
            <a:off x="442912" y="959644"/>
            <a:ext cx="6415088" cy="171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6" name="Google Shape;16;p40"/>
          <p:cNvSpPr txBox="1">
            <a:spLocks noGrp="1"/>
          </p:cNvSpPr>
          <p:nvPr>
            <p:ph type="sldNum" idx="12"/>
          </p:nvPr>
        </p:nvSpPr>
        <p:spPr>
          <a:xfrm>
            <a:off x="3314700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2"/>
          <p:cNvSpPr txBox="1">
            <a:spLocks noGrp="1"/>
          </p:cNvSpPr>
          <p:nvPr>
            <p:ph type="title"/>
          </p:nvPr>
        </p:nvSpPr>
        <p:spPr>
          <a:xfrm>
            <a:off x="457200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9" name="Google Shape;29;p42"/>
          <p:cNvSpPr txBox="1">
            <a:spLocks noGrp="1"/>
          </p:cNvSpPr>
          <p:nvPr>
            <p:ph type="body" idx="1"/>
          </p:nvPr>
        </p:nvSpPr>
        <p:spPr>
          <a:xfrm>
            <a:off x="459581" y="1200151"/>
            <a:ext cx="611505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46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Char char="◻"/>
              <a:defRPr sz="217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5277" algn="l" rtl="0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⬜"/>
              <a:defRPr sz="19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0753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94"/>
              <a:buFont typeface="Noto Sans Symbols"/>
              <a:buChar char="■"/>
              <a:defRPr sz="172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0003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AB81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9051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8B25C"/>
              </a:buClr>
              <a:buSzPts val="97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0" name="Google Shape;30;p42"/>
          <p:cNvSpPr txBox="1">
            <a:spLocks noGrp="1"/>
          </p:cNvSpPr>
          <p:nvPr>
            <p:ph type="ftr" idx="11"/>
          </p:nvPr>
        </p:nvSpPr>
        <p:spPr>
          <a:xfrm>
            <a:off x="1481732" y="4914900"/>
            <a:ext cx="406598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1" name="Google Shape;31;p42"/>
          <p:cNvSpPr/>
          <p:nvPr/>
        </p:nvSpPr>
        <p:spPr>
          <a:xfrm>
            <a:off x="0" y="926306"/>
            <a:ext cx="6858000" cy="2393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2" name="Google Shape;32;p42"/>
          <p:cNvSpPr/>
          <p:nvPr/>
        </p:nvSpPr>
        <p:spPr>
          <a:xfrm>
            <a:off x="0" y="959644"/>
            <a:ext cx="400050" cy="171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3" name="Google Shape;33;p42"/>
          <p:cNvSpPr/>
          <p:nvPr/>
        </p:nvSpPr>
        <p:spPr>
          <a:xfrm>
            <a:off x="442912" y="959644"/>
            <a:ext cx="6415088" cy="171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8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4" name="Google Shape;34;p42"/>
          <p:cNvSpPr txBox="1">
            <a:spLocks noGrp="1"/>
          </p:cNvSpPr>
          <p:nvPr>
            <p:ph type="sldNum" idx="12"/>
          </p:nvPr>
        </p:nvSpPr>
        <p:spPr>
          <a:xfrm>
            <a:off x="3314700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  <a:defRPr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wf.com.tw/?p=930" TargetMode="Externa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wf.com.tw/?p=93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wf.com.tw/?p=930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33581984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"/>
          <p:cNvSpPr txBox="1">
            <a:spLocks noGrp="1"/>
          </p:cNvSpPr>
          <p:nvPr>
            <p:ph type="ctrTitle"/>
          </p:nvPr>
        </p:nvSpPr>
        <p:spPr>
          <a:xfrm>
            <a:off x="1232863" y="1491630"/>
            <a:ext cx="4392274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25"/>
              <a:buFont typeface="Questrial"/>
              <a:buNone/>
            </a:pPr>
            <a:r>
              <a:rPr lang="en-US" sz="33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RFID控制</a:t>
            </a:r>
            <a:endParaRPr/>
          </a:p>
        </p:txBody>
      </p:sp>
      <p:sp>
        <p:nvSpPr>
          <p:cNvPr id="115" name="Google Shape;115;p1"/>
          <p:cNvSpPr txBox="1">
            <a:spLocks noGrp="1"/>
          </p:cNvSpPr>
          <p:nvPr>
            <p:ph type="subTitle" idx="1"/>
          </p:nvPr>
        </p:nvSpPr>
        <p:spPr>
          <a:xfrm>
            <a:off x="2560320" y="4537528"/>
            <a:ext cx="424053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70"/>
              <a:buFont typeface="Noto Sans Symbols"/>
              <a:buNone/>
            </a:pPr>
            <a:r>
              <a:rPr lang="zh-TW" altLang="en-US" sz="1950" b="0" i="0" u="none" strike="noStrike" cap="none" smtClean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95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6" name="Google Shape;116;p1"/>
          <p:cNvSpPr txBox="1"/>
          <p:nvPr/>
        </p:nvSpPr>
        <p:spPr>
          <a:xfrm>
            <a:off x="0" y="3146381"/>
            <a:ext cx="6858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Quest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互動媒體系統整合</a:t>
            </a:r>
            <a:endParaRPr/>
          </a:p>
        </p:txBody>
      </p:sp>
      <p:sp>
        <p:nvSpPr>
          <p:cNvPr id="117" name="Google Shape;117;p1"/>
          <p:cNvSpPr txBox="1">
            <a:spLocks noGrp="1"/>
          </p:cNvSpPr>
          <p:nvPr>
            <p:ph type="ftr" idx="11"/>
          </p:nvPr>
        </p:nvSpPr>
        <p:spPr>
          <a:xfrm>
            <a:off x="1237298" y="195486"/>
            <a:ext cx="44005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How to connect</a:t>
            </a:r>
            <a:endParaRPr/>
          </a:p>
        </p:txBody>
      </p:sp>
      <p:sp>
        <p:nvSpPr>
          <p:cNvPr id="225" name="Google Shape;225;p12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226" name="Google Shape;226;p12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10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27" name="Google Shape;227;p12"/>
          <p:cNvSpPr txBox="1"/>
          <p:nvPr/>
        </p:nvSpPr>
        <p:spPr>
          <a:xfrm>
            <a:off x="966472" y="1244133"/>
            <a:ext cx="510107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Connect Arduino and Commputer with USB and upload code</a:t>
            </a:r>
            <a:endParaRPr/>
          </a:p>
        </p:txBody>
      </p:sp>
      <p:pic>
        <p:nvPicPr>
          <p:cNvPr id="228" name="Google Shape;22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6747" y="3786975"/>
            <a:ext cx="420052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2"/>
          <p:cNvSpPr/>
          <p:nvPr/>
        </p:nvSpPr>
        <p:spPr>
          <a:xfrm>
            <a:off x="1700808" y="3833970"/>
            <a:ext cx="297413" cy="297413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257887" y="1363835"/>
            <a:ext cx="1769718" cy="241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2"/>
          <p:cNvPicPr preferRelativeResize="0"/>
          <p:nvPr/>
        </p:nvPicPr>
        <p:blipFill rotWithShape="1">
          <a:blip r:embed="rId5">
            <a:alphaModFix/>
          </a:blip>
          <a:srcRect l="16401" t="37400" r="14533" b="24800"/>
          <a:stretch/>
        </p:blipFill>
        <p:spPr>
          <a:xfrm>
            <a:off x="3619276" y="1667024"/>
            <a:ext cx="2448272" cy="1786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"/>
          <p:cNvSpPr txBox="1">
            <a:spLocks noGrp="1"/>
          </p:cNvSpPr>
          <p:nvPr>
            <p:ph type="title"/>
          </p:nvPr>
        </p:nvSpPr>
        <p:spPr>
          <a:xfrm>
            <a:off x="459486" y="13460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How to connect RFID reader </a:t>
            </a:r>
            <a:r>
              <a:rPr lang="en-US"/>
              <a:t>w</a:t>
            </a:r>
            <a:r>
              <a:rPr lang="en-US"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ith Arduino</a:t>
            </a:r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11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050" name="Picture 2" descr="Mifare RFID-RC522讀寫器模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57" y="2376027"/>
            <a:ext cx="3443079" cy="104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fare讀寫器模組與Arduino接線示範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844" y="1415649"/>
            <a:ext cx="2414041" cy="314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字方塊 21"/>
          <p:cNvSpPr txBox="1"/>
          <p:nvPr/>
        </p:nvSpPr>
        <p:spPr>
          <a:xfrm>
            <a:off x="273957" y="3704652"/>
            <a:ext cx="25576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>
                <a:hlinkClick r:id="rId5"/>
              </a:rPr>
              <a:t>https://swf.com.tw/?</a:t>
            </a:r>
            <a:r>
              <a:rPr lang="en-US" altLang="zh-TW" sz="1000" smtClean="0">
                <a:hlinkClick r:id="rId5"/>
              </a:rPr>
              <a:t>p=930</a:t>
            </a:r>
            <a:endParaRPr lang="en-US" altLang="zh-TW" sz="1000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</a:pPr>
            <a:r>
              <a:rPr lang="zh-TW" altLang="en-US" smtClean="0"/>
              <a:t>下載</a:t>
            </a:r>
            <a:r>
              <a:rPr lang="en-US" altLang="zh-TW" smtClean="0"/>
              <a:t>MFRC522 </a:t>
            </a:r>
            <a:r>
              <a:rPr lang="zh-TW" altLang="en-US" smtClean="0"/>
              <a:t>函式庫方法</a:t>
            </a:r>
            <a:r>
              <a:rPr lang="en-US" altLang="zh-TW" smtClean="0"/>
              <a:t>(1)</a:t>
            </a:r>
            <a:endParaRPr/>
          </a:p>
        </p:txBody>
      </p:sp>
      <p:sp>
        <p:nvSpPr>
          <p:cNvPr id="195" name="Google Shape;195;p9"/>
          <p:cNvSpPr txBox="1">
            <a:spLocks noGrp="1"/>
          </p:cNvSpPr>
          <p:nvPr>
            <p:ph type="body" idx="1"/>
          </p:nvPr>
        </p:nvSpPr>
        <p:spPr>
          <a:xfrm>
            <a:off x="406477" y="1034498"/>
            <a:ext cx="6115050" cy="33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9315" lvl="0" indent="-156448">
              <a:buSzPts val="1260"/>
            </a:pPr>
            <a:r>
              <a:rPr lang="en-US" smtClean="0"/>
              <a:t>1</a:t>
            </a:r>
            <a:r>
              <a:rPr lang="en-US"/>
              <a:t>. Sketech -&gt; Include Library -&gt; Manage Libraries... </a:t>
            </a:r>
          </a:p>
          <a:p>
            <a:pPr marL="239315" lvl="0" indent="-156448">
              <a:buSzPts val="1260"/>
            </a:pPr>
            <a:endParaRPr/>
          </a:p>
          <a:p>
            <a:pPr marL="239315" marR="0" lvl="0" indent="-7358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None/>
            </a:pPr>
            <a:endParaRPr lang="en-US" smtClean="0"/>
          </a:p>
          <a:p>
            <a:pPr marL="239315" marR="0" lvl="0" indent="-7358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None/>
            </a:pPr>
            <a:endParaRPr/>
          </a:p>
          <a:p>
            <a:pPr marL="239315" lvl="0" indent="-156448">
              <a:buSzPts val="1260"/>
            </a:pPr>
            <a:r>
              <a:rPr lang="en-US"/>
              <a:t>2</a:t>
            </a:r>
            <a:r>
              <a:rPr lang="en-US" smtClean="0"/>
              <a:t>.</a:t>
            </a:r>
            <a:r>
              <a:rPr lang="en-US" altLang="zh-TW"/>
              <a:t> type "MFRC522 in search </a:t>
            </a:r>
            <a:r>
              <a:rPr lang="en-US" altLang="zh-TW" smtClean="0"/>
              <a:t>box“ -&gt; Install</a:t>
            </a:r>
            <a:endParaRPr lang="en-US" altLang="zh-TW"/>
          </a:p>
        </p:txBody>
      </p:sp>
      <p:sp>
        <p:nvSpPr>
          <p:cNvPr id="196" name="Google Shape;196;p9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12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b="36296"/>
          <a:stretch/>
        </p:blipFill>
        <p:spPr>
          <a:xfrm>
            <a:off x="803463" y="1980141"/>
            <a:ext cx="2595720" cy="1065493"/>
          </a:xfrm>
          <a:prstGeom prst="rect">
            <a:avLst/>
          </a:prstGeom>
        </p:spPr>
      </p:pic>
      <p:sp>
        <p:nvSpPr>
          <p:cNvPr id="201" name="Google Shape;201;p9"/>
          <p:cNvSpPr/>
          <p:nvPr/>
        </p:nvSpPr>
        <p:spPr>
          <a:xfrm>
            <a:off x="1984011" y="2483748"/>
            <a:ext cx="1061470" cy="257505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40" y="3549241"/>
            <a:ext cx="2449946" cy="1432546"/>
          </a:xfrm>
          <a:prstGeom prst="rect">
            <a:avLst/>
          </a:prstGeom>
        </p:spPr>
      </p:pic>
      <p:sp>
        <p:nvSpPr>
          <p:cNvPr id="12" name="Google Shape;201;p9"/>
          <p:cNvSpPr/>
          <p:nvPr/>
        </p:nvSpPr>
        <p:spPr>
          <a:xfrm>
            <a:off x="1658695" y="3661877"/>
            <a:ext cx="836344" cy="202891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01;p9"/>
          <p:cNvSpPr/>
          <p:nvPr/>
        </p:nvSpPr>
        <p:spPr>
          <a:xfrm>
            <a:off x="734770" y="4141234"/>
            <a:ext cx="2338630" cy="519666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5238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</a:pPr>
            <a:r>
              <a:rPr lang="zh-TW" altLang="en-US" smtClean="0"/>
              <a:t>下載</a:t>
            </a:r>
            <a:r>
              <a:rPr lang="en-US" altLang="zh-TW" smtClean="0"/>
              <a:t>MFRC522 </a:t>
            </a:r>
            <a:r>
              <a:rPr lang="zh-TW" altLang="en-US" smtClean="0"/>
              <a:t>函式庫方法</a:t>
            </a:r>
            <a:r>
              <a:rPr lang="en-US" altLang="zh-TW" smtClean="0"/>
              <a:t>(2)</a:t>
            </a:r>
            <a:endParaRPr/>
          </a:p>
        </p:txBody>
      </p:sp>
      <p:pic>
        <p:nvPicPr>
          <p:cNvPr id="3074" name="Picture 2" descr="儲存MFRC522程式庫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54" y="2342220"/>
            <a:ext cx="5889979" cy="222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07854" y="1843069"/>
            <a:ext cx="30091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mtClean="0"/>
              <a:t>https</a:t>
            </a:r>
            <a:r>
              <a:rPr lang="zh-TW" altLang="en-US"/>
              <a:t>://github.com/miguelbalboa/rfid</a:t>
            </a:r>
          </a:p>
        </p:txBody>
      </p:sp>
      <p:sp>
        <p:nvSpPr>
          <p:cNvPr id="14" name="矩形 13"/>
          <p:cNvSpPr/>
          <p:nvPr/>
        </p:nvSpPr>
        <p:spPr>
          <a:xfrm>
            <a:off x="507854" y="1413827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1" smtClean="0"/>
              <a:t>Download link:</a:t>
            </a:r>
            <a:endParaRPr lang="zh-TW" altLang="en-US" sz="1800" b="1"/>
          </a:p>
        </p:txBody>
      </p:sp>
      <p:sp>
        <p:nvSpPr>
          <p:cNvPr id="15" name="文字方塊 14"/>
          <p:cNvSpPr txBox="1"/>
          <p:nvPr/>
        </p:nvSpPr>
        <p:spPr>
          <a:xfrm>
            <a:off x="376555" y="4640262"/>
            <a:ext cx="25576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>
                <a:hlinkClick r:id="rId4"/>
              </a:rPr>
              <a:t>https://swf.com.tw/?</a:t>
            </a:r>
            <a:r>
              <a:rPr lang="en-US" altLang="zh-TW" sz="1000" smtClean="0">
                <a:hlinkClick r:id="rId4"/>
              </a:rPr>
              <a:t>p=930</a:t>
            </a:r>
            <a:endParaRPr lang="en-US" altLang="zh-TW" sz="1000" smtClean="0"/>
          </a:p>
        </p:txBody>
      </p:sp>
    </p:spTree>
    <p:extLst>
      <p:ext uri="{BB962C8B-B14F-4D97-AF65-F5344CB8AC3E}">
        <p14:creationId xmlns:p14="http://schemas.microsoft.com/office/powerpoint/2010/main" val="1548616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Arduion </a:t>
            </a:r>
            <a:r>
              <a:rPr lang="en-US" sz="3300" b="0" i="0" u="none" strike="noStrike" cap="none" smtClean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codes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07" name="Google Shape;207;p10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208" name="Google Shape;208;p10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14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66" y="1196592"/>
            <a:ext cx="5374889" cy="361947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Arduion </a:t>
            </a:r>
            <a:r>
              <a:rPr lang="en-US" sz="3300" b="0" i="0" u="none" strike="noStrike" cap="none" smtClean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codes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6" name="Google Shape;216;p11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217" name="Google Shape;217;p11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15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81" y="2303165"/>
            <a:ext cx="5179774" cy="115942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81" y="3491810"/>
            <a:ext cx="5256470" cy="123973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81" y="1316201"/>
            <a:ext cx="2647249" cy="9577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Arduion </a:t>
            </a:r>
            <a:r>
              <a:rPr lang="en-US" sz="3300" b="0" i="0" u="none" strike="noStrike" cap="none" smtClean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codes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6" name="Google Shape;216;p11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217" name="Google Shape;217;p11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16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57" y="1343819"/>
            <a:ext cx="5627658" cy="320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87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How to connect</a:t>
            </a:r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17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60" name="Google Shape;260;p14"/>
          <p:cNvSpPr txBox="1"/>
          <p:nvPr/>
        </p:nvSpPr>
        <p:spPr>
          <a:xfrm>
            <a:off x="966472" y="1244133"/>
            <a:ext cx="510107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Connect Arduino and Commputer with USB and upload code</a:t>
            </a:r>
            <a:endParaRPr/>
          </a:p>
        </p:txBody>
      </p:sp>
      <p:pic>
        <p:nvPicPr>
          <p:cNvPr id="261" name="Google Shape;26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844" y="2319550"/>
            <a:ext cx="1807823" cy="2410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5104" y="2321106"/>
            <a:ext cx="1807823" cy="241043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4"/>
          <p:cNvSpPr/>
          <p:nvPr/>
        </p:nvSpPr>
        <p:spPr>
          <a:xfrm>
            <a:off x="3136499" y="3433126"/>
            <a:ext cx="666773" cy="18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90" y="1663769"/>
            <a:ext cx="4004401" cy="2678470"/>
          </a:xfrm>
          <a:prstGeom prst="rect">
            <a:avLst/>
          </a:prstGeom>
        </p:spPr>
      </p:pic>
      <p:sp>
        <p:nvSpPr>
          <p:cNvPr id="268" name="Google Shape;268;p15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How to connect</a:t>
            </a:r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 sz="105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70" name="Google Shape;270;p15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18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73" name="Google Shape;273;p15"/>
          <p:cNvSpPr/>
          <p:nvPr/>
        </p:nvSpPr>
        <p:spPr>
          <a:xfrm rot="5400000">
            <a:off x="5221392" y="2911354"/>
            <a:ext cx="318206" cy="18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5"/>
          <p:cNvSpPr/>
          <p:nvPr/>
        </p:nvSpPr>
        <p:spPr>
          <a:xfrm>
            <a:off x="3805394" y="1627873"/>
            <a:ext cx="372134" cy="372134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5"/>
          <p:cNvSpPr txBox="1"/>
          <p:nvPr/>
        </p:nvSpPr>
        <p:spPr>
          <a:xfrm>
            <a:off x="3575010" y="1219833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5"/>
          <p:cNvSpPr txBox="1"/>
          <p:nvPr/>
        </p:nvSpPr>
        <p:spPr>
          <a:xfrm>
            <a:off x="6376817" y="1180266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5"/>
          <p:cNvSpPr txBox="1"/>
          <p:nvPr/>
        </p:nvSpPr>
        <p:spPr>
          <a:xfrm>
            <a:off x="6388450" y="3219822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5"/>
          <p:cNvSpPr/>
          <p:nvPr/>
        </p:nvSpPr>
        <p:spPr>
          <a:xfrm>
            <a:off x="389600" y="1964683"/>
            <a:ext cx="737266" cy="71888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5"/>
          <p:cNvSpPr txBox="1"/>
          <p:nvPr/>
        </p:nvSpPr>
        <p:spPr>
          <a:xfrm>
            <a:off x="1207452" y="2375788"/>
            <a:ext cx="12586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RFID number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5"/>
          <p:cNvSpPr/>
          <p:nvPr/>
        </p:nvSpPr>
        <p:spPr>
          <a:xfrm>
            <a:off x="3176850" y="4037267"/>
            <a:ext cx="487579" cy="30718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5"/>
          <p:cNvSpPr txBox="1"/>
          <p:nvPr/>
        </p:nvSpPr>
        <p:spPr>
          <a:xfrm>
            <a:off x="3082218" y="3724233"/>
            <a:ext cx="5822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US" altLang="zh-TW" sz="1400" b="0" i="0" u="none" strike="noStrike" cap="none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9600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72" y="1474957"/>
            <a:ext cx="2285346" cy="128550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72" y="3527599"/>
            <a:ext cx="2414357" cy="13580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"/>
          <p:cNvSpPr txBox="1">
            <a:spLocks noGrp="1"/>
          </p:cNvSpPr>
          <p:nvPr>
            <p:ph type="title"/>
          </p:nvPr>
        </p:nvSpPr>
        <p:spPr>
          <a:xfrm>
            <a:off x="1028700" y="1200150"/>
            <a:ext cx="571500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estrial"/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Apply in Unity</a:t>
            </a:r>
            <a:endParaRPr/>
          </a:p>
        </p:txBody>
      </p:sp>
      <p:sp>
        <p:nvSpPr>
          <p:cNvPr id="288" name="Google Shape;288;p16"/>
          <p:cNvSpPr txBox="1">
            <a:spLocks noGrp="1"/>
          </p:cNvSpPr>
          <p:nvPr>
            <p:ph type="sldNum" idx="12"/>
          </p:nvPr>
        </p:nvSpPr>
        <p:spPr>
          <a:xfrm>
            <a:off x="0" y="1314451"/>
            <a:ext cx="971550" cy="52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450"/>
              <a:buFont typeface="Candara"/>
              <a:buNone/>
            </a:pPr>
            <a:fld id="{00000000-1234-1234-1234-123412341234}" type="slidenum">
              <a:rPr lang="en-US" sz="18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19</a:t>
            </a:fld>
            <a:endParaRPr sz="180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89" name="Google Shape;289;p16"/>
          <p:cNvSpPr txBox="1">
            <a:spLocks noGrp="1"/>
          </p:cNvSpPr>
          <p:nvPr>
            <p:ph type="ftr" idx="11"/>
          </p:nvPr>
        </p:nvSpPr>
        <p:spPr>
          <a:xfrm>
            <a:off x="1481732" y="4914900"/>
            <a:ext cx="406598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 txBox="1">
            <a:spLocks noGrp="1"/>
          </p:cNvSpPr>
          <p:nvPr>
            <p:ph type="title"/>
          </p:nvPr>
        </p:nvSpPr>
        <p:spPr>
          <a:xfrm>
            <a:off x="1028700" y="1200150"/>
            <a:ext cx="571500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800"/>
              <a:buFont typeface="Questrial"/>
              <a:buNone/>
            </a:pPr>
            <a:r>
              <a:rPr lang="en-US" sz="28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R</a:t>
            </a:r>
            <a:r>
              <a:rPr lang="en-US" sz="2800" b="0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adio </a:t>
            </a:r>
            <a:r>
              <a:rPr lang="en-US" sz="28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F</a:t>
            </a:r>
            <a:r>
              <a:rPr lang="en-US" sz="2800" b="0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requency </a:t>
            </a:r>
            <a:r>
              <a:rPr lang="en-US" sz="28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Id</a:t>
            </a:r>
            <a:r>
              <a:rPr lang="en-US" sz="2800" b="0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entification</a:t>
            </a:r>
            <a:endParaRPr/>
          </a:p>
        </p:txBody>
      </p:sp>
      <p:sp>
        <p:nvSpPr>
          <p:cNvPr id="123" name="Google Shape;123;p2"/>
          <p:cNvSpPr txBox="1">
            <a:spLocks noGrp="1"/>
          </p:cNvSpPr>
          <p:nvPr>
            <p:ph type="sldNum" idx="12"/>
          </p:nvPr>
        </p:nvSpPr>
        <p:spPr>
          <a:xfrm>
            <a:off x="0" y="1314451"/>
            <a:ext cx="971550" cy="52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450"/>
              <a:buFont typeface="Candara"/>
              <a:buNone/>
            </a:pPr>
            <a:fld id="{00000000-1234-1234-1234-123412341234}" type="slidenum">
              <a:rPr lang="en-US" sz="18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2</a:t>
            </a:fld>
            <a:endParaRPr sz="180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24" name="Google Shape;124;p2"/>
          <p:cNvSpPr txBox="1">
            <a:spLocks noGrp="1"/>
          </p:cNvSpPr>
          <p:nvPr>
            <p:ph type="ftr" idx="11"/>
          </p:nvPr>
        </p:nvSpPr>
        <p:spPr>
          <a:xfrm>
            <a:off x="1481732" y="4914900"/>
            <a:ext cx="406598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664" y="1744660"/>
            <a:ext cx="3860275" cy="289520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7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/>
              <a:t>Apply in Unity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6" name="Google Shape;296;p17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297" name="Google Shape;297;p17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20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98" name="Google Shape;298;p17"/>
          <p:cNvSpPr/>
          <p:nvPr/>
        </p:nvSpPr>
        <p:spPr>
          <a:xfrm>
            <a:off x="1340768" y="3507854"/>
            <a:ext cx="2808312" cy="21602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332656" y="1348019"/>
            <a:ext cx="70567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Setting =&gt; Player =&gt; Api Comatibility Level =&gt; 選擇.Net4.x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7"/>
          <p:cNvSpPr txBox="1"/>
          <p:nvPr/>
        </p:nvSpPr>
        <p:spPr>
          <a:xfrm>
            <a:off x="4407457" y="4315718"/>
            <a:ext cx="24482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預設會是.Net standard 2.0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125" y="914400"/>
            <a:ext cx="3417721" cy="3979107"/>
          </a:xfrm>
          <a:prstGeom prst="rect">
            <a:avLst/>
          </a:prstGeom>
        </p:spPr>
      </p:pic>
      <p:sp>
        <p:nvSpPr>
          <p:cNvPr id="306" name="Google Shape;306;p18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/>
              <a:t>Apply in Unity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07" name="Google Shape;307;p18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308" name="Google Shape;308;p18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21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09" name="Google Shape;309;p18"/>
          <p:cNvSpPr txBox="1"/>
          <p:nvPr/>
        </p:nvSpPr>
        <p:spPr>
          <a:xfrm>
            <a:off x="4243214" y="1374624"/>
            <a:ext cx="20842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Rewrite to your comport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0" name="Google Shape;310;p18"/>
          <p:cNvCxnSpPr>
            <a:stCxn id="309" idx="2"/>
          </p:cNvCxnSpPr>
          <p:nvPr/>
        </p:nvCxnSpPr>
        <p:spPr>
          <a:xfrm flipH="1">
            <a:off x="3664226" y="1682401"/>
            <a:ext cx="1621101" cy="1546708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1" name="Google Shape;311;p18"/>
          <p:cNvSpPr txBox="1"/>
          <p:nvPr/>
        </p:nvSpPr>
        <p:spPr>
          <a:xfrm>
            <a:off x="5445701" y="3558467"/>
            <a:ext cx="112883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US" sz="1400" b="0" i="0" u="none" strike="noStrike" cap="none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9600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2" name="Google Shape;312;p18"/>
          <p:cNvCxnSpPr/>
          <p:nvPr/>
        </p:nvCxnSpPr>
        <p:spPr>
          <a:xfrm flipH="1" flipV="1">
            <a:off x="3981450" y="3378200"/>
            <a:ext cx="1447800" cy="297978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312;p18"/>
          <p:cNvCxnSpPr/>
          <p:nvPr/>
        </p:nvCxnSpPr>
        <p:spPr>
          <a:xfrm flipH="1" flipV="1">
            <a:off x="4637688" y="3944965"/>
            <a:ext cx="963012" cy="38150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" name="Google Shape;309;p18"/>
          <p:cNvSpPr txBox="1"/>
          <p:nvPr/>
        </p:nvSpPr>
        <p:spPr>
          <a:xfrm>
            <a:off x="5114925" y="4336103"/>
            <a:ext cx="20842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FF0000"/>
              </a:buClr>
              <a:buSzPts val="1400"/>
            </a:pPr>
            <a:r>
              <a:rPr lang="en-US">
                <a:solidFill>
                  <a:srgbClr val="FF0000"/>
                </a:solidFill>
              </a:rPr>
              <a:t>Ignore it for now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13" y="1097756"/>
            <a:ext cx="3006841" cy="3769021"/>
          </a:xfrm>
          <a:prstGeom prst="rect">
            <a:avLst/>
          </a:prstGeom>
        </p:spPr>
      </p:pic>
      <p:sp>
        <p:nvSpPr>
          <p:cNvPr id="318" name="Google Shape;318;p19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/>
              <a:t>Apply in Unity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19" name="Google Shape;319;p19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320" name="Google Shape;320;p19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22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21" name="Google Shape;321;p19"/>
          <p:cNvSpPr txBox="1"/>
          <p:nvPr/>
        </p:nvSpPr>
        <p:spPr>
          <a:xfrm>
            <a:off x="4581128" y="1482164"/>
            <a:ext cx="17572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FF0000"/>
              </a:buClr>
              <a:buSzPts val="1400"/>
            </a:pPr>
            <a:r>
              <a:rPr lang="en-US" altLang="zh-TW">
                <a:solidFill>
                  <a:srgbClr val="FF0000"/>
                </a:solidFill>
              </a:rPr>
              <a:t>13812013137</a:t>
            </a:r>
            <a:r>
              <a:rPr lang="en-US" smtClean="0">
                <a:solidFill>
                  <a:srgbClr val="FF0000"/>
                </a:solidFill>
              </a:rPr>
              <a:t>更換成你的第一組</a:t>
            </a:r>
            <a:r>
              <a:rPr lang="en-US">
                <a:solidFill>
                  <a:srgbClr val="FF0000"/>
                </a:solidFill>
              </a:rPr>
              <a:t>RFID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2" name="Google Shape;322;p19"/>
          <p:cNvSpPr txBox="1"/>
          <p:nvPr/>
        </p:nvSpPr>
        <p:spPr>
          <a:xfrm>
            <a:off x="4766740" y="3656288"/>
            <a:ext cx="176843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70C0"/>
              </a:buClr>
              <a:buSzPts val="1400"/>
            </a:pPr>
            <a:r>
              <a:rPr lang="en-US" altLang="zh-TW">
                <a:solidFill>
                  <a:srgbClr val="0070C0"/>
                </a:solidFill>
              </a:rPr>
              <a:t>169181236151</a:t>
            </a:r>
            <a:r>
              <a:rPr lang="en-US">
                <a:solidFill>
                  <a:srgbClr val="0070C0"/>
                </a:solidFill>
              </a:rPr>
              <a:t>更</a:t>
            </a:r>
            <a:r>
              <a:rPr lang="en-US" sz="1400" b="0" i="0" u="none" strike="noStrike" cap="none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換成你的第二組RFID</a:t>
            </a:r>
            <a:endParaRPr sz="14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9"/>
          <p:cNvSpPr/>
          <p:nvPr/>
        </p:nvSpPr>
        <p:spPr>
          <a:xfrm>
            <a:off x="831532" y="1561205"/>
            <a:ext cx="2500314" cy="44418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9"/>
          <p:cNvSpPr/>
          <p:nvPr/>
        </p:nvSpPr>
        <p:spPr>
          <a:xfrm>
            <a:off x="854392" y="2177794"/>
            <a:ext cx="2500314" cy="501164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5" name="Google Shape;325;p19"/>
          <p:cNvCxnSpPr>
            <a:stCxn id="321" idx="1"/>
          </p:cNvCxnSpPr>
          <p:nvPr/>
        </p:nvCxnSpPr>
        <p:spPr>
          <a:xfrm flipH="1">
            <a:off x="3542454" y="1743754"/>
            <a:ext cx="1038674" cy="9201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6" name="Google Shape;326;p19"/>
          <p:cNvCxnSpPr/>
          <p:nvPr/>
        </p:nvCxnSpPr>
        <p:spPr>
          <a:xfrm flipH="1" flipV="1">
            <a:off x="3474720" y="2714207"/>
            <a:ext cx="1106408" cy="1095969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2" y="1589824"/>
            <a:ext cx="3523083" cy="2649652"/>
          </a:xfrm>
          <a:prstGeom prst="rect">
            <a:avLst/>
          </a:prstGeom>
        </p:spPr>
      </p:pic>
      <p:sp>
        <p:nvSpPr>
          <p:cNvPr id="318" name="Google Shape;318;p19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/>
              <a:t>Apply in Unity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19" name="Google Shape;319;p19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320" name="Google Shape;320;p19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23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559122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605" y="1983281"/>
            <a:ext cx="2824433" cy="1251911"/>
          </a:xfrm>
          <a:prstGeom prst="rect">
            <a:avLst/>
          </a:prstGeom>
        </p:spPr>
      </p:pic>
      <p:sp>
        <p:nvSpPr>
          <p:cNvPr id="331" name="Google Shape;331;p20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/>
              <a:t>Apply in Unity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32" name="Google Shape;332;p20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333" name="Google Shape;333;p20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24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2411380" y="2890433"/>
            <a:ext cx="472972" cy="18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0"/>
          <p:cNvSpPr txBox="1"/>
          <p:nvPr/>
        </p:nvSpPr>
        <p:spPr>
          <a:xfrm>
            <a:off x="2884352" y="1431105"/>
            <a:ext cx="405630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FF0000"/>
              </a:buClr>
              <a:buSzPts val="1400"/>
            </a:pPr>
            <a:r>
              <a:rPr lang="zh-TW" altLang="en-US" smtClean="0">
                <a:solidFill>
                  <a:srgbClr val="FF0000"/>
                </a:solidFill>
              </a:rPr>
              <a:t>顯示 </a:t>
            </a:r>
            <a:r>
              <a:rPr lang="en-US" altLang="zh-TW" smtClean="0">
                <a:solidFill>
                  <a:srgbClr val="FF0000"/>
                </a:solidFill>
              </a:rPr>
              <a:t>Access </a:t>
            </a:r>
            <a:r>
              <a:rPr lang="en-US" altLang="zh-TW">
                <a:solidFill>
                  <a:srgbClr val="FF0000"/>
                </a:solidFill>
              </a:rPr>
              <a:t>Granted! </a:t>
            </a:r>
            <a:r>
              <a:rPr lang="en-US" altLang="zh-TW">
                <a:solidFill>
                  <a:schemeClr val="accent1">
                    <a:lumMod val="50000"/>
                  </a:schemeClr>
                </a:solidFill>
              </a:rPr>
              <a:t>UID: </a:t>
            </a:r>
            <a:r>
              <a:rPr lang="en-US" altLang="zh-TW" smtClean="0">
                <a:solidFill>
                  <a:schemeClr val="accent1">
                    <a:lumMod val="50000"/>
                  </a:schemeClr>
                </a:solidFill>
              </a:rPr>
              <a:t>13812013137“</a:t>
            </a:r>
          </a:p>
        </p:txBody>
      </p:sp>
      <p:cxnSp>
        <p:nvCxnSpPr>
          <p:cNvPr id="337" name="Google Shape;337;p20"/>
          <p:cNvCxnSpPr/>
          <p:nvPr/>
        </p:nvCxnSpPr>
        <p:spPr>
          <a:xfrm>
            <a:off x="4729205" y="1932111"/>
            <a:ext cx="183299" cy="42772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0" r="10640"/>
          <a:stretch/>
        </p:blipFill>
        <p:spPr>
          <a:xfrm>
            <a:off x="192156" y="2255546"/>
            <a:ext cx="2025971" cy="144180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/>
          <a:srcRect l="2220" t="758" r="-2220" b="-758"/>
          <a:stretch/>
        </p:blipFill>
        <p:spPr>
          <a:xfrm>
            <a:off x="4950140" y="3425749"/>
            <a:ext cx="1349152" cy="1580435"/>
          </a:xfrm>
          <a:prstGeom prst="rect">
            <a:avLst/>
          </a:prstGeom>
        </p:spPr>
      </p:pic>
      <p:sp>
        <p:nvSpPr>
          <p:cNvPr id="23" name="Google Shape;412;p27"/>
          <p:cNvSpPr/>
          <p:nvPr/>
        </p:nvSpPr>
        <p:spPr>
          <a:xfrm>
            <a:off x="4962382" y="4183380"/>
            <a:ext cx="1309651" cy="419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1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</a:pPr>
            <a:r>
              <a:rPr lang="en-US"/>
              <a:t>RFID 控制影片</a:t>
            </a:r>
            <a:endParaRPr/>
          </a:p>
        </p:txBody>
      </p:sp>
      <p:sp>
        <p:nvSpPr>
          <p:cNvPr id="347" name="Google Shape;347;p21"/>
          <p:cNvSpPr txBox="1"/>
          <p:nvPr/>
        </p:nvSpPr>
        <p:spPr>
          <a:xfrm>
            <a:off x="459486" y="1419622"/>
            <a:ext cx="42484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主要功能：當RFID靠近時撥放影片，離開時暫停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29" y="2355726"/>
            <a:ext cx="6858000" cy="2754708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3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</a:pPr>
            <a:r>
              <a:rPr lang="en-US"/>
              <a:t>RFID 控制影片</a:t>
            </a:r>
            <a:endParaRPr/>
          </a:p>
        </p:txBody>
      </p:sp>
      <p:sp>
        <p:nvSpPr>
          <p:cNvPr id="365" name="Google Shape;365;p23"/>
          <p:cNvSpPr txBox="1">
            <a:spLocks noGrp="1"/>
          </p:cNvSpPr>
          <p:nvPr>
            <p:ph type="body" idx="1"/>
          </p:nvPr>
        </p:nvSpPr>
        <p:spPr>
          <a:xfrm>
            <a:off x="459486" y="1164160"/>
            <a:ext cx="6115050" cy="33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9315" marR="0" lvl="0" indent="-1564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</a:pPr>
            <a:r>
              <a:rPr lang="en-US"/>
              <a:t>1.於Hierachy右鍵=&gt;create empty =&gt;改名為</a:t>
            </a:r>
            <a:r>
              <a:rPr lang="en-US" smtClean="0"/>
              <a:t>video</a:t>
            </a:r>
            <a:r>
              <a:rPr lang="zh-TW" altLang="en-US" smtClean="0"/>
              <a:t> </a:t>
            </a:r>
            <a:r>
              <a:rPr lang="en-US" altLang="zh-TW" smtClean="0"/>
              <a:t>=&gt;</a:t>
            </a:r>
            <a:r>
              <a:rPr lang="zh-TW" altLang="en-US" smtClean="0"/>
              <a:t> 新增</a:t>
            </a:r>
            <a:r>
              <a:rPr lang="en-US" altLang="zh-TW" smtClean="0"/>
              <a:t>Video Player</a:t>
            </a:r>
            <a:endParaRPr/>
          </a:p>
          <a:p>
            <a:pPr marL="239315" marR="0" lvl="0" indent="-156448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</a:pPr>
            <a:r>
              <a:rPr lang="en-US"/>
              <a:t>2.play On Awake 打勾取消</a:t>
            </a:r>
            <a:endParaRPr/>
          </a:p>
          <a:p>
            <a:pPr marL="239315" marR="0" lvl="0" indent="-156448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</a:pPr>
            <a:r>
              <a:rPr lang="en-US"/>
              <a:t>3.將影片拉至video clip</a:t>
            </a:r>
            <a:endParaRPr/>
          </a:p>
        </p:txBody>
      </p:sp>
      <p:sp>
        <p:nvSpPr>
          <p:cNvPr id="366" name="Google Shape;366;p23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26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67" name="Google Shape;367;p23"/>
          <p:cNvSpPr/>
          <p:nvPr/>
        </p:nvSpPr>
        <p:spPr>
          <a:xfrm>
            <a:off x="158095" y="3233578"/>
            <a:ext cx="379275" cy="144016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3"/>
          <p:cNvSpPr/>
          <p:nvPr/>
        </p:nvSpPr>
        <p:spPr>
          <a:xfrm>
            <a:off x="2349418" y="4574818"/>
            <a:ext cx="432049" cy="36004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9" name="Google Shape;369;p23"/>
          <p:cNvCxnSpPr/>
          <p:nvPr/>
        </p:nvCxnSpPr>
        <p:spPr>
          <a:xfrm rot="10800000" flipH="1">
            <a:off x="2781467" y="3449602"/>
            <a:ext cx="2448272" cy="1269232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440199"/>
            <a:ext cx="6858000" cy="266740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4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</a:pPr>
            <a:r>
              <a:rPr lang="en-US"/>
              <a:t>RFID 控制影片</a:t>
            </a:r>
            <a:endParaRPr/>
          </a:p>
        </p:txBody>
      </p:sp>
      <p:sp>
        <p:nvSpPr>
          <p:cNvPr id="376" name="Google Shape;376;p24"/>
          <p:cNvSpPr txBox="1">
            <a:spLocks noGrp="1"/>
          </p:cNvSpPr>
          <p:nvPr>
            <p:ph type="body" idx="1"/>
          </p:nvPr>
        </p:nvSpPr>
        <p:spPr>
          <a:xfrm>
            <a:off x="44624" y="1200150"/>
            <a:ext cx="6813376" cy="33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9315" marR="0" lvl="0" indent="-1564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</a:pPr>
            <a:r>
              <a:rPr lang="en-US"/>
              <a:t>4.於projec右鍵=&gt;create =&gt;Render Texture=&gt;</a:t>
            </a:r>
            <a:endParaRPr/>
          </a:p>
          <a:p>
            <a:pPr marL="239315" marR="0" lvl="0" indent="-156448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</a:pPr>
            <a:r>
              <a:rPr lang="en-US"/>
              <a:t>改名為video</a:t>
            </a:r>
            <a:endParaRPr/>
          </a:p>
          <a:p>
            <a:pPr marL="239315" marR="0" lvl="0" indent="-7358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None/>
            </a:pPr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27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78" name="Google Shape;378;p24"/>
          <p:cNvSpPr/>
          <p:nvPr/>
        </p:nvSpPr>
        <p:spPr>
          <a:xfrm>
            <a:off x="1993408" y="4518968"/>
            <a:ext cx="432049" cy="36004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9" name="Google Shape;379;p24"/>
          <p:cNvCxnSpPr/>
          <p:nvPr/>
        </p:nvCxnSpPr>
        <p:spPr>
          <a:xfrm rot="10800000" flipH="1">
            <a:off x="2425457" y="3947232"/>
            <a:ext cx="2731735" cy="57173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0" name="Google Shape;380;p24"/>
          <p:cNvSpPr/>
          <p:nvPr/>
        </p:nvSpPr>
        <p:spPr>
          <a:xfrm>
            <a:off x="5082900" y="3867460"/>
            <a:ext cx="1951122" cy="15178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239" y="2262924"/>
            <a:ext cx="6858000" cy="288057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5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</a:pPr>
            <a:r>
              <a:rPr lang="en-US"/>
              <a:t>RFID 控制影片</a:t>
            </a:r>
            <a:endParaRPr/>
          </a:p>
        </p:txBody>
      </p:sp>
      <p:sp>
        <p:nvSpPr>
          <p:cNvPr id="387" name="Google Shape;387;p25"/>
          <p:cNvSpPr txBox="1">
            <a:spLocks noGrp="1"/>
          </p:cNvSpPr>
          <p:nvPr>
            <p:ph type="body" idx="1"/>
          </p:nvPr>
        </p:nvSpPr>
        <p:spPr>
          <a:xfrm>
            <a:off x="44624" y="1200150"/>
            <a:ext cx="6813376" cy="33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9315" marR="0" lvl="0" indent="-1564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</a:pPr>
            <a:r>
              <a:rPr lang="en-US"/>
              <a:t>5.於Hierachy右鍵=&gt;UI =&gt;RawImage並調整大小</a:t>
            </a:r>
            <a:endParaRPr/>
          </a:p>
          <a:p>
            <a:pPr marL="239315" marR="0" lvl="0" indent="-156448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</a:pPr>
            <a:r>
              <a:rPr lang="en-US"/>
              <a:t>6.將video(Texture)拉至指定地方：Texture</a:t>
            </a:r>
            <a:endParaRPr/>
          </a:p>
          <a:p>
            <a:pPr marL="239315" marR="0" lvl="0" indent="-7358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None/>
            </a:pPr>
            <a:endParaRPr/>
          </a:p>
        </p:txBody>
      </p:sp>
      <p:sp>
        <p:nvSpPr>
          <p:cNvPr id="388" name="Google Shape;388;p25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28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188640" y="3003798"/>
            <a:ext cx="432049" cy="144016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25"/>
          <p:cNvCxnSpPr/>
          <p:nvPr/>
        </p:nvCxnSpPr>
        <p:spPr>
          <a:xfrm rot="10800000" flipH="1">
            <a:off x="2348880" y="3857497"/>
            <a:ext cx="2664296" cy="874047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91" name="Google Shape;391;p25"/>
          <p:cNvSpPr/>
          <p:nvPr/>
        </p:nvSpPr>
        <p:spPr>
          <a:xfrm>
            <a:off x="5013176" y="3781607"/>
            <a:ext cx="1951122" cy="15178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5"/>
          <p:cNvSpPr/>
          <p:nvPr/>
        </p:nvSpPr>
        <p:spPr>
          <a:xfrm>
            <a:off x="1988840" y="4503681"/>
            <a:ext cx="432049" cy="36004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"/>
          <p:cNvSpPr/>
          <p:nvPr/>
        </p:nvSpPr>
        <p:spPr>
          <a:xfrm>
            <a:off x="5661247" y="3003798"/>
            <a:ext cx="913289" cy="288032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4" name="Google Shape;394;p25"/>
          <p:cNvCxnSpPr/>
          <p:nvPr/>
        </p:nvCxnSpPr>
        <p:spPr>
          <a:xfrm>
            <a:off x="680552" y="3090852"/>
            <a:ext cx="4908322" cy="1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44" y="1389356"/>
            <a:ext cx="2988517" cy="348043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437" y="1660525"/>
            <a:ext cx="1484100" cy="3358182"/>
          </a:xfrm>
          <a:prstGeom prst="rect">
            <a:avLst/>
          </a:prstGeom>
        </p:spPr>
      </p:pic>
      <p:sp>
        <p:nvSpPr>
          <p:cNvPr id="399" name="Google Shape;399;p26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</a:pPr>
            <a:r>
              <a:rPr lang="en-US"/>
              <a:t>RFID 控制影片</a:t>
            </a:r>
            <a:endParaRPr/>
          </a:p>
        </p:txBody>
      </p:sp>
      <p:sp>
        <p:nvSpPr>
          <p:cNvPr id="402" name="Google Shape;402;p26"/>
          <p:cNvSpPr txBox="1"/>
          <p:nvPr/>
        </p:nvSpPr>
        <p:spPr>
          <a:xfrm>
            <a:off x="3976481" y="1438395"/>
            <a:ext cx="106531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US" sz="1400" b="0" i="0" u="none" strike="noStrike" cap="none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新增</a:t>
            </a:r>
            <a:r>
              <a:rPr lang="zh-TW" altLang="en-US" sz="1400" b="0" i="0" u="none" strike="noStrike" cap="none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腳本</a:t>
            </a:r>
            <a:endParaRPr/>
          </a:p>
        </p:txBody>
      </p:sp>
      <p:cxnSp>
        <p:nvCxnSpPr>
          <p:cNvPr id="404" name="Google Shape;404;p26"/>
          <p:cNvCxnSpPr/>
          <p:nvPr/>
        </p:nvCxnSpPr>
        <p:spPr>
          <a:xfrm flipH="1">
            <a:off x="1557130" y="1592263"/>
            <a:ext cx="2286002" cy="251598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412;p27"/>
          <p:cNvSpPr/>
          <p:nvPr/>
        </p:nvSpPr>
        <p:spPr>
          <a:xfrm>
            <a:off x="714755" y="1735849"/>
            <a:ext cx="748506" cy="21602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412;p27"/>
          <p:cNvSpPr/>
          <p:nvPr/>
        </p:nvSpPr>
        <p:spPr>
          <a:xfrm>
            <a:off x="5053488" y="1752257"/>
            <a:ext cx="863608" cy="21602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12;p27"/>
          <p:cNvSpPr/>
          <p:nvPr/>
        </p:nvSpPr>
        <p:spPr>
          <a:xfrm>
            <a:off x="4755869" y="3955043"/>
            <a:ext cx="1737695" cy="106366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Google Shape;404;p26"/>
          <p:cNvCxnSpPr/>
          <p:nvPr/>
        </p:nvCxnSpPr>
        <p:spPr>
          <a:xfrm>
            <a:off x="4500884" y="1860269"/>
            <a:ext cx="254985" cy="20947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RFID介紹</a:t>
            </a:r>
            <a:endParaRPr/>
          </a:p>
        </p:txBody>
      </p:sp>
      <p:sp>
        <p:nvSpPr>
          <p:cNvPr id="130" name="Google Shape;130;p3"/>
          <p:cNvSpPr txBox="1">
            <a:spLocks noGrp="1"/>
          </p:cNvSpPr>
          <p:nvPr>
            <p:ph type="body" idx="1"/>
          </p:nvPr>
        </p:nvSpPr>
        <p:spPr>
          <a:xfrm>
            <a:off x="459486" y="1200150"/>
            <a:ext cx="6115050" cy="1482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Noto Sans Symbols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RFID全稱</a:t>
            </a:r>
            <a:r>
              <a:rPr lang="en-US" sz="16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R</a:t>
            </a:r>
            <a:r>
              <a:rPr lang="en-US"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adio </a:t>
            </a:r>
            <a:r>
              <a:rPr lang="en-US" sz="16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F</a:t>
            </a:r>
            <a:r>
              <a:rPr lang="en-US"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requency </a:t>
            </a:r>
            <a:r>
              <a:rPr lang="en-US" sz="16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Id</a:t>
            </a:r>
            <a:r>
              <a:rPr lang="en-US"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entification，無線射頻辨識。</a:t>
            </a:r>
            <a:endParaRPr/>
          </a:p>
          <a:p>
            <a:pPr marL="239315" marR="0" lvl="0" indent="-239315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Noto Sans Symbols"/>
              <a:buChar char="◆"/>
            </a:pPr>
            <a:r>
              <a:rPr lang="en-US"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利用無線電波感應、擷取特定範圍內的RFID標籤訊息。</a:t>
            </a:r>
            <a:endParaRPr/>
          </a:p>
          <a:p>
            <a:pPr marL="239315" marR="0" lvl="0" indent="-239315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Noto Sans Symbols"/>
              <a:buChar char="◆"/>
            </a:pPr>
            <a:r>
              <a:rPr lang="en-US"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依不同的標籤與天線型式，會有不同的感應距離及特性。</a:t>
            </a:r>
            <a:endParaRPr/>
          </a:p>
          <a:p>
            <a:pPr marL="239315" marR="0" lvl="0" indent="-239315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Noto Sans Symbols"/>
              <a:buChar char="◆"/>
            </a:pPr>
            <a:r>
              <a:rPr lang="en-US"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Ex.門禁卡、高速公路的電子收費「ETC」</a:t>
            </a:r>
            <a:endParaRPr/>
          </a:p>
        </p:txBody>
      </p:sp>
      <p:sp>
        <p:nvSpPr>
          <p:cNvPr id="131" name="Google Shape;131;p3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132" name="Google Shape;132;p3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3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25" y="2676732"/>
            <a:ext cx="1743488" cy="1698248"/>
          </a:xfrm>
          <a:prstGeom prst="rect">
            <a:avLst/>
          </a:prstGeom>
        </p:spPr>
      </p:pic>
      <p:pic>
        <p:nvPicPr>
          <p:cNvPr id="1026" name="Picture 2" descr="Mifare裝置的概略圖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55" y="2831334"/>
            <a:ext cx="3832177" cy="133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510155" y="4251869"/>
            <a:ext cx="25576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>
                <a:hlinkClick r:id="rId5"/>
              </a:rPr>
              <a:t>https://swf.com.tw/?</a:t>
            </a:r>
            <a:r>
              <a:rPr lang="en-US" altLang="zh-TW" sz="1000" smtClean="0">
                <a:hlinkClick r:id="rId5"/>
              </a:rPr>
              <a:t>p=930</a:t>
            </a:r>
            <a:endParaRPr lang="en-US" altLang="zh-TW" sz="10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8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</a:pPr>
            <a:r>
              <a:rPr lang="en-US"/>
              <a:t>課堂作業</a:t>
            </a:r>
            <a:endParaRPr/>
          </a:p>
        </p:txBody>
      </p:sp>
      <p:sp>
        <p:nvSpPr>
          <p:cNvPr id="421" name="Google Shape;421;p28"/>
          <p:cNvSpPr txBox="1">
            <a:spLocks noGrp="1"/>
          </p:cNvSpPr>
          <p:nvPr>
            <p:ph type="body" idx="1"/>
          </p:nvPr>
        </p:nvSpPr>
        <p:spPr>
          <a:xfrm>
            <a:off x="459486" y="1200150"/>
            <a:ext cx="6115050" cy="33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2867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/>
              <a:t>功能：</a:t>
            </a:r>
            <a:endParaRPr/>
          </a:p>
          <a:p>
            <a:pPr marL="82867" lvl="0" indent="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1260"/>
              <a:buNone/>
            </a:pPr>
            <a:r>
              <a:rPr lang="en-US"/>
              <a:t>當讀取不同RFID的時候，會更換成不同圖片以及聲音。</a:t>
            </a:r>
            <a:endParaRPr/>
          </a:p>
        </p:txBody>
      </p:sp>
      <p:sp>
        <p:nvSpPr>
          <p:cNvPr id="422" name="Google Shape;422;p28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30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38" y="1532023"/>
            <a:ext cx="3810050" cy="3071367"/>
          </a:xfrm>
          <a:prstGeom prst="rect">
            <a:avLst/>
          </a:prstGeom>
        </p:spPr>
      </p:pic>
      <p:sp>
        <p:nvSpPr>
          <p:cNvPr id="428" name="Google Shape;428;p29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/>
              <a:t>Apply in Unity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29" name="Google Shape;429;p29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430" name="Google Shape;430;p29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31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31" name="Google Shape;431;p29"/>
          <p:cNvSpPr txBox="1"/>
          <p:nvPr/>
        </p:nvSpPr>
        <p:spPr>
          <a:xfrm>
            <a:off x="5445224" y="2021491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新增</a:t>
            </a:r>
            <a:endParaRPr/>
          </a:p>
        </p:txBody>
      </p:sp>
      <p:cxnSp>
        <p:nvCxnSpPr>
          <p:cNvPr id="432" name="Google Shape;432;p29"/>
          <p:cNvCxnSpPr>
            <a:stCxn id="431" idx="1"/>
          </p:cNvCxnSpPr>
          <p:nvPr/>
        </p:nvCxnSpPr>
        <p:spPr>
          <a:xfrm flipH="1">
            <a:off x="2266122" y="2175380"/>
            <a:ext cx="3179102" cy="26964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4" name="Google Shape;434;p29"/>
          <p:cNvSpPr/>
          <p:nvPr/>
        </p:nvSpPr>
        <p:spPr>
          <a:xfrm>
            <a:off x="1113182" y="2175379"/>
            <a:ext cx="968505" cy="34915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64" y="1308296"/>
            <a:ext cx="4049124" cy="3420990"/>
          </a:xfrm>
          <a:prstGeom prst="rect">
            <a:avLst/>
          </a:prstGeom>
        </p:spPr>
      </p:pic>
      <p:sp>
        <p:nvSpPr>
          <p:cNvPr id="441" name="Google Shape;441;p30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/>
              <a:t>Apply in Unity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42" name="Google Shape;442;p30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443" name="Google Shape;443;p30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32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44" name="Google Shape;444;p30"/>
          <p:cNvSpPr txBox="1"/>
          <p:nvPr/>
        </p:nvSpPr>
        <p:spPr>
          <a:xfrm>
            <a:off x="5445224" y="2021491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新增</a:t>
            </a:r>
            <a:endParaRPr/>
          </a:p>
        </p:txBody>
      </p:sp>
      <p:cxnSp>
        <p:nvCxnSpPr>
          <p:cNvPr id="445" name="Google Shape;445;p30"/>
          <p:cNvCxnSpPr>
            <a:stCxn id="444" idx="1"/>
          </p:cNvCxnSpPr>
          <p:nvPr/>
        </p:nvCxnSpPr>
        <p:spPr>
          <a:xfrm flipH="1">
            <a:off x="3441700" y="2175380"/>
            <a:ext cx="2003524" cy="33724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6" name="Google Shape;446;p30"/>
          <p:cNvCxnSpPr/>
          <p:nvPr/>
        </p:nvCxnSpPr>
        <p:spPr>
          <a:xfrm flipH="1">
            <a:off x="3441700" y="2425041"/>
            <a:ext cx="2003524" cy="124525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7" name="Google Shape;447;p30"/>
          <p:cNvSpPr/>
          <p:nvPr/>
        </p:nvSpPr>
        <p:spPr>
          <a:xfrm>
            <a:off x="934329" y="2124794"/>
            <a:ext cx="2278771" cy="866056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0"/>
          <p:cNvSpPr/>
          <p:nvPr/>
        </p:nvSpPr>
        <p:spPr>
          <a:xfrm>
            <a:off x="1014512" y="3266694"/>
            <a:ext cx="2198588" cy="905255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1"/>
          <p:cNvSpPr txBox="1">
            <a:spLocks noGrp="1"/>
          </p:cNvSpPr>
          <p:nvPr>
            <p:ph type="body" idx="1"/>
          </p:nvPr>
        </p:nvSpPr>
        <p:spPr>
          <a:xfrm>
            <a:off x="260648" y="1200150"/>
            <a:ext cx="6480720" cy="33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2867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/>
              <a:t>1.於Hierarchy中右鍵 =&gt; UI =&gt;新增兩個Image</a:t>
            </a:r>
            <a:r>
              <a:rPr lang="en-US" smtClean="0"/>
              <a:t>並改名 </a:t>
            </a:r>
            <a:endParaRPr/>
          </a:p>
          <a:p>
            <a:pPr marL="82867" lvl="0" indent="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1305"/>
              <a:buNone/>
            </a:pPr>
            <a:endParaRPr/>
          </a:p>
          <a:p>
            <a:pPr marL="82867" lvl="0" indent="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1305"/>
              <a:buNone/>
            </a:pPr>
            <a:endParaRPr/>
          </a:p>
          <a:p>
            <a:pPr marL="82867" lvl="0" indent="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1305"/>
              <a:buNone/>
            </a:pPr>
            <a:endParaRPr/>
          </a:p>
          <a:p>
            <a:pPr marL="82867" lvl="0" indent="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1305"/>
              <a:buNone/>
            </a:pPr>
            <a:endParaRPr/>
          </a:p>
        </p:txBody>
      </p:sp>
      <p:sp>
        <p:nvSpPr>
          <p:cNvPr id="454" name="Google Shape;454;p31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33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455" name="Google Shape;45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020" y="2067694"/>
            <a:ext cx="4146183" cy="2016224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1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/>
              <a:t>Apply in Unity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57" name="Google Shape;457;p31"/>
          <p:cNvSpPr/>
          <p:nvPr/>
        </p:nvSpPr>
        <p:spPr>
          <a:xfrm>
            <a:off x="908720" y="3003798"/>
            <a:ext cx="1368152" cy="50769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9265" y="2128283"/>
            <a:ext cx="3083718" cy="713398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2"/>
          <p:cNvSpPr txBox="1">
            <a:spLocks noGrp="1"/>
          </p:cNvSpPr>
          <p:nvPr>
            <p:ph type="body" idx="1"/>
          </p:nvPr>
        </p:nvSpPr>
        <p:spPr>
          <a:xfrm>
            <a:off x="260648" y="1200150"/>
            <a:ext cx="6480720" cy="33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2867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/>
              <a:t>2.點擊新增的圖片並更改Texture Type =&gt;</a:t>
            </a:r>
            <a:endParaRPr/>
          </a:p>
          <a:p>
            <a:pPr marL="82867" lvl="0" indent="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1260"/>
              <a:buNone/>
            </a:pPr>
            <a:r>
              <a:rPr lang="en-US"/>
              <a:t>Sprite(2D and UI)</a:t>
            </a:r>
            <a:endParaRPr/>
          </a:p>
        </p:txBody>
      </p:sp>
      <p:sp>
        <p:nvSpPr>
          <p:cNvPr id="464" name="Google Shape;464;p32"/>
          <p:cNvSpPr txBox="1">
            <a:spLocks noGrp="1"/>
          </p:cNvSpPr>
          <p:nvPr>
            <p:ph type="sldNum" idx="12"/>
          </p:nvPr>
        </p:nvSpPr>
        <p:spPr>
          <a:xfrm>
            <a:off x="3275271" y="4700449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34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65" name="Google Shape;465;p32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/>
              <a:t>Apply in Unity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66" name="Google Shape;466;p32"/>
          <p:cNvSpPr/>
          <p:nvPr/>
        </p:nvSpPr>
        <p:spPr>
          <a:xfrm>
            <a:off x="1484784" y="2378383"/>
            <a:ext cx="1368152" cy="50769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" name="Google Shape;467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0768" y="3825465"/>
            <a:ext cx="3674336" cy="1016466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2"/>
          <p:cNvSpPr/>
          <p:nvPr/>
        </p:nvSpPr>
        <p:spPr>
          <a:xfrm>
            <a:off x="1340768" y="4299942"/>
            <a:ext cx="3888432" cy="43451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2"/>
          <p:cNvSpPr/>
          <p:nvPr/>
        </p:nvSpPr>
        <p:spPr>
          <a:xfrm rot="5400000">
            <a:off x="2850234" y="3271980"/>
            <a:ext cx="666773" cy="18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3"/>
          <p:cNvSpPr txBox="1">
            <a:spLocks noGrp="1"/>
          </p:cNvSpPr>
          <p:nvPr>
            <p:ph type="body" idx="1"/>
          </p:nvPr>
        </p:nvSpPr>
        <p:spPr>
          <a:xfrm>
            <a:off x="260648" y="1200150"/>
            <a:ext cx="6480720" cy="33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2867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/>
              <a:t>3.拖拉圖片至指定Image的Soruce Image</a:t>
            </a:r>
            <a:endParaRPr/>
          </a:p>
        </p:txBody>
      </p:sp>
      <p:sp>
        <p:nvSpPr>
          <p:cNvPr id="475" name="Google Shape;475;p33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/>
              <a:t>Apply in Unity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75059"/>
            <a:ext cx="6858000" cy="3082691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3"/>
          <p:cNvSpPr/>
          <p:nvPr/>
        </p:nvSpPr>
        <p:spPr>
          <a:xfrm>
            <a:off x="15104" y="4155926"/>
            <a:ext cx="360040" cy="14056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3"/>
          <p:cNvSpPr/>
          <p:nvPr/>
        </p:nvSpPr>
        <p:spPr>
          <a:xfrm>
            <a:off x="5733256" y="3075806"/>
            <a:ext cx="360040" cy="14056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9" name="Google Shape;479;p33"/>
          <p:cNvCxnSpPr/>
          <p:nvPr/>
        </p:nvCxnSpPr>
        <p:spPr>
          <a:xfrm rot="10800000" flipH="1">
            <a:off x="375144" y="3147814"/>
            <a:ext cx="5286104" cy="1078396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77" y="1740645"/>
            <a:ext cx="6085020" cy="3117105"/>
          </a:xfrm>
          <a:prstGeom prst="rect">
            <a:avLst/>
          </a:prstGeom>
        </p:spPr>
      </p:pic>
      <p:sp>
        <p:nvSpPr>
          <p:cNvPr id="484" name="Google Shape;484;p34"/>
          <p:cNvSpPr txBox="1">
            <a:spLocks noGrp="1"/>
          </p:cNvSpPr>
          <p:nvPr>
            <p:ph type="body" idx="1"/>
          </p:nvPr>
        </p:nvSpPr>
        <p:spPr>
          <a:xfrm>
            <a:off x="459486" y="1200150"/>
            <a:ext cx="6115050" cy="33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9315" marR="0" lvl="0" indent="-1564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</a:pPr>
            <a:r>
              <a:rPr lang="en-US"/>
              <a:t>4.Clip設定為2，接著將指定物件拖拉至程式中</a:t>
            </a:r>
            <a:endParaRPr/>
          </a:p>
        </p:txBody>
      </p:sp>
      <p:sp>
        <p:nvSpPr>
          <p:cNvPr id="485" name="Google Shape;485;p34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36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87" name="Google Shape;487;p34"/>
          <p:cNvSpPr/>
          <p:nvPr/>
        </p:nvSpPr>
        <p:spPr>
          <a:xfrm>
            <a:off x="556264" y="2216473"/>
            <a:ext cx="504055" cy="21602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4"/>
          <p:cNvSpPr/>
          <p:nvPr/>
        </p:nvSpPr>
        <p:spPr>
          <a:xfrm>
            <a:off x="6053136" y="2794345"/>
            <a:ext cx="479861" cy="14056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9" name="Google Shape;489;p34"/>
          <p:cNvCxnSpPr>
            <a:endCxn id="492" idx="1"/>
          </p:cNvCxnSpPr>
          <p:nvPr/>
        </p:nvCxnSpPr>
        <p:spPr>
          <a:xfrm>
            <a:off x="1190625" y="2392729"/>
            <a:ext cx="4862512" cy="616893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90" name="Google Shape;490;p34"/>
          <p:cNvSpPr/>
          <p:nvPr/>
        </p:nvSpPr>
        <p:spPr>
          <a:xfrm>
            <a:off x="1426319" y="4384551"/>
            <a:ext cx="342855" cy="144016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1" name="Google Shape;491;p34"/>
          <p:cNvCxnSpPr/>
          <p:nvPr/>
        </p:nvCxnSpPr>
        <p:spPr>
          <a:xfrm flipV="1">
            <a:off x="1769174" y="2864630"/>
            <a:ext cx="4283963" cy="1519921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92" name="Google Shape;492;p34"/>
          <p:cNvSpPr/>
          <p:nvPr/>
        </p:nvSpPr>
        <p:spPr>
          <a:xfrm>
            <a:off x="6053137" y="2934913"/>
            <a:ext cx="479859" cy="14941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4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/>
              <a:t>Apply in Unity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77" y="1740645"/>
            <a:ext cx="6085020" cy="3117105"/>
          </a:xfrm>
          <a:prstGeom prst="rect">
            <a:avLst/>
          </a:prstGeom>
        </p:spPr>
      </p:pic>
      <p:sp>
        <p:nvSpPr>
          <p:cNvPr id="484" name="Google Shape;484;p34"/>
          <p:cNvSpPr txBox="1">
            <a:spLocks noGrp="1"/>
          </p:cNvSpPr>
          <p:nvPr>
            <p:ph type="body" idx="1"/>
          </p:nvPr>
        </p:nvSpPr>
        <p:spPr>
          <a:xfrm>
            <a:off x="459486" y="1200150"/>
            <a:ext cx="6115050" cy="33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9315" marR="0" lvl="0" indent="-1564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</a:pPr>
            <a:r>
              <a:rPr lang="en-US" altLang="zh-TW"/>
              <a:t>5</a:t>
            </a:r>
            <a:r>
              <a:rPr lang="en-US" smtClean="0"/>
              <a:t>.</a:t>
            </a:r>
            <a:r>
              <a:rPr lang="zh-TW" altLang="en-US" smtClean="0"/>
              <a:t>新增</a:t>
            </a:r>
            <a:r>
              <a:rPr lang="en-US" altLang="zh-TW" smtClean="0"/>
              <a:t>Audiosource &amp; RDID_Thread</a:t>
            </a:r>
            <a:endParaRPr/>
          </a:p>
        </p:txBody>
      </p:sp>
      <p:sp>
        <p:nvSpPr>
          <p:cNvPr id="485" name="Google Shape;485;p34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37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92" name="Google Shape;492;p34"/>
          <p:cNvSpPr/>
          <p:nvPr/>
        </p:nvSpPr>
        <p:spPr>
          <a:xfrm>
            <a:off x="5449292" y="3068883"/>
            <a:ext cx="1199158" cy="143326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4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/>
              <a:t>Apply in Unity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" name="Google Shape;492;p34"/>
          <p:cNvSpPr/>
          <p:nvPr/>
        </p:nvSpPr>
        <p:spPr>
          <a:xfrm>
            <a:off x="5576292" y="2242638"/>
            <a:ext cx="998244" cy="41312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32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5"/>
          <p:cNvSpPr txBox="1">
            <a:spLocks noGrp="1"/>
          </p:cNvSpPr>
          <p:nvPr>
            <p:ph type="body" idx="1"/>
          </p:nvPr>
        </p:nvSpPr>
        <p:spPr>
          <a:xfrm>
            <a:off x="459486" y="1200150"/>
            <a:ext cx="6115050" cy="33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9315" marR="0" lvl="0" indent="-1564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</a:pPr>
            <a:r>
              <a:rPr lang="en-US"/>
              <a:t>執行後感應特定RFID便會出現對應圖片及聲音。</a:t>
            </a:r>
            <a:endParaRPr/>
          </a:p>
        </p:txBody>
      </p:sp>
      <p:pic>
        <p:nvPicPr>
          <p:cNvPr id="499" name="Google Shape;499;p35"/>
          <p:cNvPicPr preferRelativeResize="0"/>
          <p:nvPr/>
        </p:nvPicPr>
        <p:blipFill rotWithShape="1">
          <a:blip r:embed="rId3">
            <a:alphaModFix/>
          </a:blip>
          <a:srcRect l="10799" t="37180" r="10800" b="17173"/>
          <a:stretch/>
        </p:blipFill>
        <p:spPr>
          <a:xfrm>
            <a:off x="260648" y="2145234"/>
            <a:ext cx="2015908" cy="1564976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35"/>
          <p:cNvSpPr/>
          <p:nvPr/>
        </p:nvSpPr>
        <p:spPr>
          <a:xfrm>
            <a:off x="2636912" y="2571750"/>
            <a:ext cx="864096" cy="4976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4353" y="2211710"/>
            <a:ext cx="2796334" cy="153158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35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/>
              <a:t>Apply in Unity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6"/>
          <p:cNvSpPr txBox="1">
            <a:spLocks noGrp="1"/>
          </p:cNvSpPr>
          <p:nvPr>
            <p:ph type="title"/>
          </p:nvPr>
        </p:nvSpPr>
        <p:spPr>
          <a:xfrm>
            <a:off x="1028700" y="1200150"/>
            <a:ext cx="571500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Questrial"/>
              <a:buNone/>
            </a:pPr>
            <a:r>
              <a:rPr lang="en-US"/>
              <a:t>Case studies</a:t>
            </a:r>
            <a:endParaRPr sz="33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08" name="Google Shape;508;p36"/>
          <p:cNvSpPr txBox="1">
            <a:spLocks noGrp="1"/>
          </p:cNvSpPr>
          <p:nvPr>
            <p:ph type="sldNum" idx="12"/>
          </p:nvPr>
        </p:nvSpPr>
        <p:spPr>
          <a:xfrm>
            <a:off x="0" y="1314451"/>
            <a:ext cx="971550" cy="52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450"/>
              <a:buFont typeface="Candara"/>
              <a:buNone/>
            </a:pPr>
            <a:fld id="{00000000-1234-1234-1234-123412341234}" type="slidenum">
              <a:rPr lang="en-US" sz="18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39</a:t>
            </a:fld>
            <a:endParaRPr sz="180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09" name="Google Shape;509;p36"/>
          <p:cNvSpPr txBox="1">
            <a:spLocks noGrp="1"/>
          </p:cNvSpPr>
          <p:nvPr>
            <p:ph type="ftr" idx="11"/>
          </p:nvPr>
        </p:nvSpPr>
        <p:spPr>
          <a:xfrm>
            <a:off x="1481732" y="4914900"/>
            <a:ext cx="406598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4" descr="「rfid tag」的圖片搜尋結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5064" y="2355726"/>
            <a:ext cx="1199450" cy="119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硬體結構</a:t>
            </a:r>
            <a:endParaRPr/>
          </a:p>
        </p:txBody>
      </p:sp>
      <p:sp>
        <p:nvSpPr>
          <p:cNvPr id="141" name="Google Shape;141;p4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142" name="Google Shape;142;p4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4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43" name="Google Shape;143;p4"/>
          <p:cNvSpPr/>
          <p:nvPr/>
        </p:nvSpPr>
        <p:spPr>
          <a:xfrm>
            <a:off x="1311644" y="2067395"/>
            <a:ext cx="1842220" cy="1519446"/>
          </a:xfrm>
          <a:prstGeom prst="roundRect">
            <a:avLst>
              <a:gd name="adj" fmla="val 10000"/>
            </a:avLst>
          </a:prstGeom>
          <a:noFill/>
          <a:ln w="19050" cap="flat" cmpd="sng">
            <a:solidFill>
              <a:srgbClr val="93B6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2343371" y="2416521"/>
            <a:ext cx="2050476" cy="205047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084" y="88346"/>
                </a:moveTo>
                <a:lnTo>
                  <a:pt x="13471" y="86423"/>
                </a:lnTo>
                <a:lnTo>
                  <a:pt x="13471" y="86423"/>
                </a:lnTo>
                <a:cubicBezTo>
                  <a:pt x="22410" y="102164"/>
                  <a:pt x="38703" y="112318"/>
                  <a:pt x="56772" y="113410"/>
                </a:cubicBezTo>
                <a:cubicBezTo>
                  <a:pt x="74842" y="114502"/>
                  <a:pt x="92239" y="106383"/>
                  <a:pt x="103008" y="91833"/>
                </a:cubicBezTo>
                <a:lnTo>
                  <a:pt x="100762" y="90557"/>
                </a:lnTo>
                <a:lnTo>
                  <a:pt x="108222" y="87384"/>
                </a:lnTo>
                <a:lnTo>
                  <a:pt x="108665" y="95045"/>
                </a:lnTo>
                <a:lnTo>
                  <a:pt x="106419" y="93769"/>
                </a:lnTo>
                <a:cubicBezTo>
                  <a:pt x="94944" y="109541"/>
                  <a:pt x="76247" y="118408"/>
                  <a:pt x="56773" y="117312"/>
                </a:cubicBezTo>
                <a:cubicBezTo>
                  <a:pt x="37300" y="116216"/>
                  <a:pt x="19715" y="105306"/>
                  <a:pt x="10084" y="88346"/>
                </a:cubicBezTo>
                <a:close/>
              </a:path>
            </a:pathLst>
          </a:custGeom>
          <a:solidFill>
            <a:srgbClr val="C7D7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"/>
          <p:cNvSpPr/>
          <p:nvPr/>
        </p:nvSpPr>
        <p:spPr>
          <a:xfrm>
            <a:off x="3675465" y="2067395"/>
            <a:ext cx="1842220" cy="1519446"/>
          </a:xfrm>
          <a:prstGeom prst="roundRect">
            <a:avLst>
              <a:gd name="adj" fmla="val 10000"/>
            </a:avLst>
          </a:prstGeom>
          <a:noFill/>
          <a:ln w="19050" cap="flat" cmpd="sng">
            <a:solidFill>
              <a:srgbClr val="93B6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"/>
          <p:cNvSpPr/>
          <p:nvPr/>
        </p:nvSpPr>
        <p:spPr>
          <a:xfrm>
            <a:off x="1556792" y="3391467"/>
            <a:ext cx="2012000" cy="47642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讀寫器 RFID Reader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"/>
          <p:cNvSpPr/>
          <p:nvPr/>
        </p:nvSpPr>
        <p:spPr>
          <a:xfrm>
            <a:off x="4437112" y="1766032"/>
            <a:ext cx="1296144" cy="47642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標籤 Tag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320" b="75615" l="2196" r="62076"/>
                    </a14:imgEffect>
                  </a14:imgLayer>
                </a14:imgProps>
              </a:ext>
            </a:extLst>
          </a:blip>
          <a:srcRect t="11723" r="39981" b="23845"/>
          <a:stretch/>
        </p:blipFill>
        <p:spPr>
          <a:xfrm>
            <a:off x="1524095" y="2004245"/>
            <a:ext cx="1417317" cy="1482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7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HiFi / 2017</a:t>
            </a:r>
            <a:endParaRPr/>
          </a:p>
        </p:txBody>
      </p:sp>
      <p:sp>
        <p:nvSpPr>
          <p:cNvPr id="515" name="Google Shape;515;p37"/>
          <p:cNvSpPr txBox="1">
            <a:spLocks noGrp="1"/>
          </p:cNvSpPr>
          <p:nvPr>
            <p:ph type="body" idx="1"/>
          </p:nvPr>
        </p:nvSpPr>
        <p:spPr>
          <a:xfrm>
            <a:off x="459486" y="4011910"/>
            <a:ext cx="6115050" cy="56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None/>
            </a:pPr>
            <a:r>
              <a:rPr lang="en-US" sz="217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https://vimeo.com/215577026</a:t>
            </a:r>
            <a:endParaRPr/>
          </a:p>
        </p:txBody>
      </p:sp>
      <p:sp>
        <p:nvSpPr>
          <p:cNvPr id="516" name="Google Shape;516;p37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517" name="Google Shape;517;p37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40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518" name="Google Shape;51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5732" y="1112310"/>
            <a:ext cx="5127792" cy="2888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8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Culture Tap / 2013</a:t>
            </a:r>
            <a:endParaRPr/>
          </a:p>
        </p:txBody>
      </p:sp>
      <p:sp>
        <p:nvSpPr>
          <p:cNvPr id="524" name="Google Shape;524;p38"/>
          <p:cNvSpPr txBox="1">
            <a:spLocks noGrp="1"/>
          </p:cNvSpPr>
          <p:nvPr>
            <p:ph type="body" idx="1"/>
          </p:nvPr>
        </p:nvSpPr>
        <p:spPr>
          <a:xfrm>
            <a:off x="459486" y="4011910"/>
            <a:ext cx="6115050" cy="56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None/>
            </a:pPr>
            <a:r>
              <a:rPr lang="en-US" sz="2175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https://vimeo.com/76181286</a:t>
            </a:r>
            <a:endParaRPr/>
          </a:p>
        </p:txBody>
      </p:sp>
      <p:sp>
        <p:nvSpPr>
          <p:cNvPr id="525" name="Google Shape;525;p38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526" name="Google Shape;526;p38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41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527" name="Google Shape;52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719" y="1100088"/>
            <a:ext cx="5130046" cy="2905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9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RFID Beat Box / 2011</a:t>
            </a:r>
            <a:endParaRPr/>
          </a:p>
        </p:txBody>
      </p:sp>
      <p:sp>
        <p:nvSpPr>
          <p:cNvPr id="533" name="Google Shape;533;p39"/>
          <p:cNvSpPr txBox="1">
            <a:spLocks noGrp="1"/>
          </p:cNvSpPr>
          <p:nvPr>
            <p:ph type="body" idx="1"/>
          </p:nvPr>
        </p:nvSpPr>
        <p:spPr>
          <a:xfrm>
            <a:off x="459486" y="4011910"/>
            <a:ext cx="6115050" cy="56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None/>
            </a:pPr>
            <a:r>
              <a:rPr lang="en-US" sz="2175" b="0" i="0" u="sng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  <a:hlinkClick r:id="rId3"/>
              </a:rPr>
              <a:t>https://vimeo.com/33581984</a:t>
            </a:r>
            <a:endParaRPr/>
          </a:p>
        </p:txBody>
      </p:sp>
      <p:sp>
        <p:nvSpPr>
          <p:cNvPr id="534" name="Google Shape;534;p39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535" name="Google Shape;535;p39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42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536" name="Google Shape;536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5733" y="1097756"/>
            <a:ext cx="5206236" cy="2904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系統結構</a:t>
            </a:r>
            <a:endParaRPr/>
          </a:p>
        </p:txBody>
      </p:sp>
      <p:sp>
        <p:nvSpPr>
          <p:cNvPr id="153" name="Google Shape;153;p5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154" name="Google Shape;154;p5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5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2128909" y="1424339"/>
            <a:ext cx="3404736" cy="80621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應用程式</a:t>
            </a:r>
            <a:endParaRPr/>
          </a:p>
        </p:txBody>
      </p:sp>
      <p:sp>
        <p:nvSpPr>
          <p:cNvPr id="157" name="Google Shape;157;p5"/>
          <p:cNvSpPr/>
          <p:nvPr/>
        </p:nvSpPr>
        <p:spPr>
          <a:xfrm>
            <a:off x="2276872" y="2346520"/>
            <a:ext cx="3404736" cy="80621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中介軟體</a:t>
            </a:r>
            <a:endParaRPr/>
          </a:p>
        </p:txBody>
      </p:sp>
      <p:sp>
        <p:nvSpPr>
          <p:cNvPr id="158" name="Google Shape;158;p5"/>
          <p:cNvSpPr/>
          <p:nvPr/>
        </p:nvSpPr>
        <p:spPr>
          <a:xfrm>
            <a:off x="2492896" y="3334543"/>
            <a:ext cx="3404736" cy="80621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讀寫器 RFID Reader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4995162" y="3080846"/>
            <a:ext cx="538483" cy="53848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66000"/>
                </a:moveTo>
                <a:lnTo>
                  <a:pt x="27000" y="66000"/>
                </a:lnTo>
                <a:lnTo>
                  <a:pt x="27000" y="0"/>
                </a:lnTo>
                <a:lnTo>
                  <a:pt x="92999" y="0"/>
                </a:lnTo>
                <a:lnTo>
                  <a:pt x="92999" y="66000"/>
                </a:lnTo>
                <a:lnTo>
                  <a:pt x="120000" y="66000"/>
                </a:lnTo>
                <a:lnTo>
                  <a:pt x="60000" y="120000"/>
                </a:lnTo>
                <a:lnTo>
                  <a:pt x="0" y="66000"/>
                </a:lnTo>
                <a:close/>
              </a:path>
            </a:pathLst>
          </a:custGeom>
          <a:solidFill>
            <a:srgbClr val="DBE5EE">
              <a:alpha val="89411"/>
            </a:srgbClr>
          </a:solidFill>
          <a:ln w="19050" cap="flat" cmpd="sng">
            <a:solidFill>
              <a:srgbClr val="DBE5EE">
                <a:alpha val="89411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5425" tIns="34275" rIns="155425" bIns="1675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estrial"/>
              <a:buNone/>
            </a:pPr>
            <a:endParaRPr sz="27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4695658" y="2119860"/>
            <a:ext cx="538483" cy="53848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66000"/>
                </a:moveTo>
                <a:lnTo>
                  <a:pt x="27000" y="66000"/>
                </a:lnTo>
                <a:lnTo>
                  <a:pt x="27000" y="0"/>
                </a:lnTo>
                <a:lnTo>
                  <a:pt x="92999" y="0"/>
                </a:lnTo>
                <a:lnTo>
                  <a:pt x="92999" y="66000"/>
                </a:lnTo>
                <a:lnTo>
                  <a:pt x="120000" y="66000"/>
                </a:lnTo>
                <a:lnTo>
                  <a:pt x="60000" y="120000"/>
                </a:lnTo>
                <a:lnTo>
                  <a:pt x="0" y="66000"/>
                </a:lnTo>
                <a:close/>
              </a:path>
            </a:pathLst>
          </a:custGeom>
          <a:solidFill>
            <a:srgbClr val="DBE5EE">
              <a:alpha val="89411"/>
            </a:srgbClr>
          </a:solidFill>
          <a:ln w="19050" cap="flat" cmpd="sng">
            <a:solidFill>
              <a:srgbClr val="DBE5EE">
                <a:alpha val="89411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5425" tIns="34275" rIns="155425" bIns="1675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estrial"/>
              <a:buNone/>
            </a:pPr>
            <a:endParaRPr sz="27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61" name="Google Shape;16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3852" y="2322452"/>
            <a:ext cx="896996" cy="89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147" y="1297049"/>
            <a:ext cx="986669" cy="98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320" b="75615" l="2196" r="62076"/>
                    </a14:imgEffect>
                  </a14:imgLayer>
                </a14:imgProps>
              </a:ext>
            </a:extLst>
          </a:blip>
          <a:srcRect t="11723" r="39981" b="23845"/>
          <a:stretch/>
        </p:blipFill>
        <p:spPr>
          <a:xfrm>
            <a:off x="1337451" y="3210910"/>
            <a:ext cx="1007482" cy="10534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 txBox="1">
            <a:spLocks noGrp="1"/>
          </p:cNvSpPr>
          <p:nvPr>
            <p:ph type="title"/>
          </p:nvPr>
        </p:nvSpPr>
        <p:spPr>
          <a:xfrm>
            <a:off x="1028700" y="1200150"/>
            <a:ext cx="571500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Quest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Arduino connect with RFID reader</a:t>
            </a:r>
            <a:endParaRPr sz="24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68" name="Google Shape;168;p6"/>
          <p:cNvSpPr txBox="1">
            <a:spLocks noGrp="1"/>
          </p:cNvSpPr>
          <p:nvPr>
            <p:ph type="sldNum" idx="12"/>
          </p:nvPr>
        </p:nvSpPr>
        <p:spPr>
          <a:xfrm>
            <a:off x="0" y="1314451"/>
            <a:ext cx="971550" cy="52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450"/>
              <a:buFont typeface="Candara"/>
              <a:buNone/>
            </a:pPr>
            <a:fld id="{00000000-1234-1234-1234-123412341234}" type="slidenum">
              <a:rPr lang="en-US" sz="180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6</a:t>
            </a:fld>
            <a:endParaRPr sz="180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69" name="Google Shape;169;p6"/>
          <p:cNvSpPr txBox="1">
            <a:spLocks noGrp="1"/>
          </p:cNvSpPr>
          <p:nvPr>
            <p:ph type="ftr" idx="11"/>
          </p:nvPr>
        </p:nvSpPr>
        <p:spPr>
          <a:xfrm>
            <a:off x="1481732" y="4914900"/>
            <a:ext cx="406598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 sz="33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Arduion download</a:t>
            </a:r>
            <a:endParaRPr/>
          </a:p>
        </p:txBody>
      </p:sp>
      <p:sp>
        <p:nvSpPr>
          <p:cNvPr id="175" name="Google Shape;175;p7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176" name="Google Shape;176;p7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7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77" name="Google Shape;177;p7"/>
          <p:cNvSpPr txBox="1"/>
          <p:nvPr/>
        </p:nvSpPr>
        <p:spPr>
          <a:xfrm>
            <a:off x="1553172" y="1713352"/>
            <a:ext cx="39276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LINK: https://www.arduino.cc/en/Main/Software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777" y="2206296"/>
            <a:ext cx="5877272" cy="233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5"/>
              <a:buFont typeface="Questrial"/>
              <a:buNone/>
            </a:pPr>
            <a:r>
              <a:rPr lang="en-US"/>
              <a:t>RFID reader</a:t>
            </a:r>
            <a:endParaRPr sz="3300" b="0" i="0" u="none" strike="noStrike" cap="non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84" name="Google Shape;184;p8"/>
          <p:cNvSpPr txBox="1">
            <a:spLocks noGrp="1"/>
          </p:cNvSpPr>
          <p:nvPr>
            <p:ph type="ftr" idx="11"/>
          </p:nvPr>
        </p:nvSpPr>
        <p:spPr>
          <a:xfrm>
            <a:off x="1484784" y="4914900"/>
            <a:ext cx="4065985" cy="18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3"/>
              <a:buFont typeface="Questrial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國立雲林科技大學 互動多媒體設計實驗室</a:t>
            </a:r>
            <a:endParaRPr/>
          </a:p>
        </p:txBody>
      </p:sp>
      <p:sp>
        <p:nvSpPr>
          <p:cNvPr id="185" name="Google Shape;185;p8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8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39" y="1494259"/>
            <a:ext cx="4888110" cy="26574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"/>
          <p:cNvSpPr txBox="1">
            <a:spLocks noGrp="1"/>
          </p:cNvSpPr>
          <p:nvPr>
            <p:ph type="title"/>
          </p:nvPr>
        </p:nvSpPr>
        <p:spPr>
          <a:xfrm>
            <a:off x="459486" y="171450"/>
            <a:ext cx="61150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</a:pPr>
            <a:r>
              <a:rPr lang="zh-TW" altLang="en-US" smtClean="0"/>
              <a:t>檢測</a:t>
            </a:r>
            <a:r>
              <a:rPr lang="en-US" altLang="zh-TW" smtClean="0"/>
              <a:t>arduino </a:t>
            </a:r>
            <a:r>
              <a:rPr lang="zh-TW" altLang="en-US" smtClean="0"/>
              <a:t>連接</a:t>
            </a:r>
            <a:endParaRPr/>
          </a:p>
        </p:txBody>
      </p:sp>
      <p:sp>
        <p:nvSpPr>
          <p:cNvPr id="195" name="Google Shape;195;p9"/>
          <p:cNvSpPr txBox="1">
            <a:spLocks noGrp="1"/>
          </p:cNvSpPr>
          <p:nvPr>
            <p:ph type="body" idx="1"/>
          </p:nvPr>
        </p:nvSpPr>
        <p:spPr>
          <a:xfrm>
            <a:off x="459486" y="1200150"/>
            <a:ext cx="6115050" cy="33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9315" marR="0" lvl="0" indent="-1564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</a:pPr>
            <a:r>
              <a:rPr lang="en-US"/>
              <a:t>兩種方法：</a:t>
            </a:r>
            <a:endParaRPr/>
          </a:p>
          <a:p>
            <a:pPr marL="239315" marR="0" lvl="0" indent="-156448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</a:pPr>
            <a:r>
              <a:rPr lang="en-US"/>
              <a:t>1.打開ardunio軟體=&gt;工具=&gt;序列阜</a:t>
            </a:r>
            <a:endParaRPr/>
          </a:p>
          <a:p>
            <a:pPr marL="239315" marR="0" lvl="0" indent="-7358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None/>
            </a:pPr>
            <a:endParaRPr/>
          </a:p>
          <a:p>
            <a:pPr marL="239315" marR="0" lvl="0" indent="-7358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None/>
            </a:pPr>
            <a:endParaRPr/>
          </a:p>
          <a:p>
            <a:pPr marL="239315" marR="0" lvl="0" indent="-7358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305"/>
              <a:buFont typeface="Noto Sans Symbols"/>
              <a:buNone/>
            </a:pPr>
            <a:endParaRPr/>
          </a:p>
          <a:p>
            <a:pPr marL="239315" marR="0" lvl="0" indent="-156448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</a:pPr>
            <a:r>
              <a:rPr lang="en-US"/>
              <a:t>2.於左下角放大鏡搜尋”裝置管理員”</a:t>
            </a:r>
            <a:endParaRPr/>
          </a:p>
        </p:txBody>
      </p:sp>
      <p:sp>
        <p:nvSpPr>
          <p:cNvPr id="196" name="Google Shape;196;p9"/>
          <p:cNvSpPr txBox="1">
            <a:spLocks noGrp="1"/>
          </p:cNvSpPr>
          <p:nvPr>
            <p:ph type="sldNum" idx="12"/>
          </p:nvPr>
        </p:nvSpPr>
        <p:spPr>
          <a:xfrm>
            <a:off x="3316986" y="4731544"/>
            <a:ext cx="40005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8278"/>
              </a:buClr>
              <a:buSzPts val="263"/>
              <a:buFont typeface="Candara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568278"/>
                </a:solidFill>
                <a:latin typeface="Candara"/>
                <a:ea typeface="Candara"/>
                <a:cs typeface="Candara"/>
                <a:sym typeface="Candara"/>
              </a:rPr>
              <a:t>9</a:t>
            </a:fld>
            <a:endParaRPr sz="1050" b="1" i="0" u="none" strike="noStrike" cap="none">
              <a:solidFill>
                <a:srgbClr val="5682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197" name="Google Shape;197;p9"/>
          <p:cNvGrpSpPr/>
          <p:nvPr/>
        </p:nvGrpSpPr>
        <p:grpSpPr>
          <a:xfrm>
            <a:off x="628808" y="3852900"/>
            <a:ext cx="2100592" cy="904875"/>
            <a:chOff x="4509120" y="3667125"/>
            <a:chExt cx="2100592" cy="904875"/>
          </a:xfrm>
        </p:grpSpPr>
        <p:pic>
          <p:nvPicPr>
            <p:cNvPr id="198" name="Google Shape;198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90412" y="3667125"/>
              <a:ext cx="2019300" cy="90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9"/>
            <p:cNvSpPr/>
            <p:nvPr/>
          </p:nvSpPr>
          <p:spPr>
            <a:xfrm>
              <a:off x="4509120" y="3681038"/>
              <a:ext cx="2065416" cy="474888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0" name="Google Shape;20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704" y="2280806"/>
            <a:ext cx="1828800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9"/>
          <p:cNvSpPr/>
          <p:nvPr/>
        </p:nvSpPr>
        <p:spPr>
          <a:xfrm>
            <a:off x="1628800" y="2211710"/>
            <a:ext cx="637382" cy="432048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365" y="2094847"/>
            <a:ext cx="2110600" cy="1097821"/>
          </a:xfrm>
          <a:prstGeom prst="rect">
            <a:avLst/>
          </a:prstGeom>
        </p:spPr>
      </p:pic>
      <p:sp>
        <p:nvSpPr>
          <p:cNvPr id="11" name="Google Shape;201;p9"/>
          <p:cNvSpPr/>
          <p:nvPr/>
        </p:nvSpPr>
        <p:spPr>
          <a:xfrm>
            <a:off x="4345495" y="2760620"/>
            <a:ext cx="776469" cy="432048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5214729" y="2940390"/>
            <a:ext cx="1068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smtClean="0">
                <a:solidFill>
                  <a:srgbClr val="FF0000"/>
                </a:solidFill>
              </a:rPr>
              <a:t>COM4</a:t>
            </a:r>
            <a:endParaRPr lang="zh-TW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ab教學用">
  <a:themeElements>
    <a:clrScheme name="中庸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b教學用">
  <a:themeElements>
    <a:clrScheme name="中庸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540</Words>
  <Application>Microsoft Office PowerPoint</Application>
  <PresentationFormat>自訂</PresentationFormat>
  <Paragraphs>174</Paragraphs>
  <Slides>42</Slides>
  <Notes>42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42</vt:i4>
      </vt:variant>
    </vt:vector>
  </HeadingPairs>
  <TitlesOfParts>
    <vt:vector size="49" baseType="lpstr">
      <vt:lpstr>Questrial</vt:lpstr>
      <vt:lpstr>Candara</vt:lpstr>
      <vt:lpstr>Noto Sans Symbols</vt:lpstr>
      <vt:lpstr>Arial</vt:lpstr>
      <vt:lpstr>Calibri</vt:lpstr>
      <vt:lpstr>Lab教學用</vt:lpstr>
      <vt:lpstr>Lab教學用</vt:lpstr>
      <vt:lpstr>RFID控制</vt:lpstr>
      <vt:lpstr>Radio Frequency Identification</vt:lpstr>
      <vt:lpstr>RFID介紹</vt:lpstr>
      <vt:lpstr>硬體結構</vt:lpstr>
      <vt:lpstr>系統結構</vt:lpstr>
      <vt:lpstr>Arduino connect with RFID reader</vt:lpstr>
      <vt:lpstr>Arduion download</vt:lpstr>
      <vt:lpstr>RFID reader</vt:lpstr>
      <vt:lpstr>檢測arduino 連接</vt:lpstr>
      <vt:lpstr>How to connect</vt:lpstr>
      <vt:lpstr>How to connect RFID reader with Arduino</vt:lpstr>
      <vt:lpstr>下載MFRC522 函式庫方法(1)</vt:lpstr>
      <vt:lpstr>下載MFRC522 函式庫方法(2)</vt:lpstr>
      <vt:lpstr>Arduion codes</vt:lpstr>
      <vt:lpstr>Arduion codes</vt:lpstr>
      <vt:lpstr>Arduion codes</vt:lpstr>
      <vt:lpstr>How to connect</vt:lpstr>
      <vt:lpstr>How to connect</vt:lpstr>
      <vt:lpstr>Apply in Unity</vt:lpstr>
      <vt:lpstr>Apply in Unity</vt:lpstr>
      <vt:lpstr>Apply in Unity</vt:lpstr>
      <vt:lpstr>Apply in Unity</vt:lpstr>
      <vt:lpstr>Apply in Unity</vt:lpstr>
      <vt:lpstr>Apply in Unity</vt:lpstr>
      <vt:lpstr>RFID 控制影片</vt:lpstr>
      <vt:lpstr>RFID 控制影片</vt:lpstr>
      <vt:lpstr>RFID 控制影片</vt:lpstr>
      <vt:lpstr>RFID 控制影片</vt:lpstr>
      <vt:lpstr>RFID 控制影片</vt:lpstr>
      <vt:lpstr>課堂作業</vt:lpstr>
      <vt:lpstr>Apply in Unity</vt:lpstr>
      <vt:lpstr>Apply in Unity</vt:lpstr>
      <vt:lpstr>Apply in Unity</vt:lpstr>
      <vt:lpstr>Apply in Unity</vt:lpstr>
      <vt:lpstr>Apply in Unity</vt:lpstr>
      <vt:lpstr>Apply in Unity</vt:lpstr>
      <vt:lpstr>Apply in Unity</vt:lpstr>
      <vt:lpstr>Apply in Unity</vt:lpstr>
      <vt:lpstr>Case studies</vt:lpstr>
      <vt:lpstr>HiFi / 2017</vt:lpstr>
      <vt:lpstr>Culture Tap / 2013</vt:lpstr>
      <vt:lpstr>RFID Beat Box / 2011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RFID控制</dc:title>
  <dc:creator>徐偉智</dc:creator>
  <cp:lastModifiedBy>智智</cp:lastModifiedBy>
  <cp:revision>18</cp:revision>
  <dcterms:modified xsi:type="dcterms:W3CDTF">2021-10-31T23:26:49Z</dcterms:modified>
</cp:coreProperties>
</file>